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ppt/theme/themeOverride26.xml" ContentType="application/vnd.openxmlformats-officedocument.themeOverride+xml"/>
  <Override PartName="/ppt/notesSlides/notesSlide26.xml" ContentType="application/vnd.openxmlformats-officedocument.presentationml.notesSlide+xml"/>
  <Override PartName="/ppt/theme/themeOverride27.xml" ContentType="application/vnd.openxmlformats-officedocument.themeOverr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9" r:id="rId3"/>
    <p:sldId id="328" r:id="rId4"/>
    <p:sldId id="331" r:id="rId5"/>
    <p:sldId id="329" r:id="rId6"/>
    <p:sldId id="332" r:id="rId7"/>
    <p:sldId id="340" r:id="rId8"/>
    <p:sldId id="341" r:id="rId9"/>
    <p:sldId id="342" r:id="rId10"/>
    <p:sldId id="343" r:id="rId11"/>
    <p:sldId id="344" r:id="rId12"/>
    <p:sldId id="333" r:id="rId13"/>
    <p:sldId id="335" r:id="rId14"/>
    <p:sldId id="334" r:id="rId15"/>
    <p:sldId id="336" r:id="rId16"/>
    <p:sldId id="337" r:id="rId17"/>
    <p:sldId id="338" r:id="rId18"/>
    <p:sldId id="339" r:id="rId19"/>
    <p:sldId id="326" r:id="rId20"/>
    <p:sldId id="257" r:id="rId21"/>
    <p:sldId id="327" r:id="rId22"/>
    <p:sldId id="260" r:id="rId23"/>
    <p:sldId id="325" r:id="rId24"/>
    <p:sldId id="261" r:id="rId25"/>
    <p:sldId id="262" r:id="rId26"/>
    <p:sldId id="263" r:id="rId27"/>
    <p:sldId id="264" r:id="rId28"/>
    <p:sldId id="265" r:id="rId29"/>
    <p:sldId id="266"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61"/>
  </p:normalViewPr>
  <p:slideViewPr>
    <p:cSldViewPr snapToGrid="0" snapToObjects="1" showGuides="1">
      <p:cViewPr varScale="1">
        <p:scale>
          <a:sx n="87" d="100"/>
          <a:sy n="87" d="100"/>
        </p:scale>
        <p:origin x="-1458"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B0EB6-CFE6-4092-B4DF-76609D08B805}" type="datetimeFigureOut">
              <a:rPr lang="en-US" smtClean="0"/>
              <a:t>11/15/2019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08CE9D-2D90-4BD1-98D5-FF7081E0CAE8}" type="slidenum">
              <a:rPr lang="en-US" smtClean="0"/>
              <a:t>‹#›</a:t>
            </a:fld>
            <a:endParaRPr lang="en-US"/>
          </a:p>
        </p:txBody>
      </p:sp>
    </p:spTree>
    <p:extLst>
      <p:ext uri="{BB962C8B-B14F-4D97-AF65-F5344CB8AC3E}">
        <p14:creationId xmlns:p14="http://schemas.microsoft.com/office/powerpoint/2010/main" val="3080672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3</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4</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5</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6</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7</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8</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9</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10</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3</a:t>
            </a:r>
            <a:r>
              <a:rPr lang="en-US" baseline="30000" dirty="0" smtClean="0"/>
              <a:t>rd</a:t>
            </a:r>
            <a:r>
              <a:rPr lang="en-US" dirty="0" smtClean="0"/>
              <a:t> grade RIT score in </a:t>
            </a:r>
            <a:r>
              <a:rPr lang="en-US" smtClean="0"/>
              <a:t>2018-2019 school year was 177.</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11</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12</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13</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14</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15</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16</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17</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18</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High quality instruction is a strong implementation of the instructional</a:t>
            </a:r>
            <a:r>
              <a:rPr lang="en-US" baseline="0" dirty="0"/>
              <a:t> core. Walk participants quickly through the instructional core using the graphic.</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20</a:t>
            </a:fld>
            <a:endParaRPr lang="en-US"/>
          </a:p>
        </p:txBody>
      </p:sp>
    </p:spTree>
    <p:extLst>
      <p:ext uri="{BB962C8B-B14F-4D97-AF65-F5344CB8AC3E}">
        <p14:creationId xmlns:p14="http://schemas.microsoft.com/office/powerpoint/2010/main" val="2863117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This is CMSD’s definition of high quality differentiated instruction. We want to move to a place where we all share this same definition</a:t>
            </a:r>
            <a:r>
              <a:rPr lang="en-US" baseline="0" dirty="0"/>
              <a:t> and have a common understanding of what each bullet looks and sounds like in our schools.</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21</a:t>
            </a:fld>
            <a:endParaRPr lang="en-US"/>
          </a:p>
        </p:txBody>
      </p:sp>
    </p:spTree>
    <p:extLst>
      <p:ext uri="{BB962C8B-B14F-4D97-AF65-F5344CB8AC3E}">
        <p14:creationId xmlns:p14="http://schemas.microsoft.com/office/powerpoint/2010/main" val="1085317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This is the Reader’s Digest version of our definition of high quality</a:t>
            </a:r>
            <a:r>
              <a:rPr lang="en-US" baseline="0" dirty="0"/>
              <a:t> differentiated instruction. We are really looking for these three things. Our district has been using the term “Complex Academic Tasks” regularly this year. As an example, CEO Gordon referenced several examples of where this is happening in his State of the Schools Address. Today, we are going to dive a little deeper into complex academic tasks to begin socializing what we mean when we say this. </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22</a:t>
            </a:fld>
            <a:endParaRPr lang="en-US"/>
          </a:p>
        </p:txBody>
      </p:sp>
    </p:spTree>
    <p:extLst>
      <p:ext uri="{BB962C8B-B14F-4D97-AF65-F5344CB8AC3E}">
        <p14:creationId xmlns:p14="http://schemas.microsoft.com/office/powerpoint/2010/main" val="4237911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Remind participants of the homework assignment from September. Connect this to today’s session. </a:t>
            </a:r>
          </a:p>
        </p:txBody>
      </p:sp>
      <p:sp>
        <p:nvSpPr>
          <p:cNvPr id="4" name="Slide Number Placeholder 3"/>
          <p:cNvSpPr>
            <a:spLocks noGrp="1"/>
          </p:cNvSpPr>
          <p:nvPr>
            <p:ph type="sldNum" sz="quarter" idx="10"/>
          </p:nvPr>
        </p:nvSpPr>
        <p:spPr/>
        <p:txBody>
          <a:bodyPr/>
          <a:lstStyle/>
          <a:p>
            <a:fld id="{4408CE9D-2D90-4BD1-98D5-FF7081E0CAE8}" type="slidenum">
              <a:rPr lang="en-US" smtClean="0"/>
              <a:t>23</a:t>
            </a:fld>
            <a:endParaRPr lang="en-US"/>
          </a:p>
        </p:txBody>
      </p:sp>
    </p:spTree>
    <p:extLst>
      <p:ext uri="{BB962C8B-B14F-4D97-AF65-F5344CB8AC3E}">
        <p14:creationId xmlns:p14="http://schemas.microsoft.com/office/powerpoint/2010/main" val="2175452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This is why we are starting here. We knew the</a:t>
            </a:r>
            <a:r>
              <a:rPr lang="en-US" baseline="0" dirty="0"/>
              <a:t> importance of complex academic tasks way back in 1996. In order to get the attributes of a CMSD Graduate – we have to get them to think through complex tasks.</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24</a:t>
            </a:fld>
            <a:endParaRPr lang="en-US"/>
          </a:p>
        </p:txBody>
      </p:sp>
    </p:spTree>
    <p:extLst>
      <p:ext uri="{BB962C8B-B14F-4D97-AF65-F5344CB8AC3E}">
        <p14:creationId xmlns:p14="http://schemas.microsoft.com/office/powerpoint/2010/main" val="1232920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Review definition with participants.</a:t>
            </a:r>
          </a:p>
        </p:txBody>
      </p:sp>
      <p:sp>
        <p:nvSpPr>
          <p:cNvPr id="4" name="Slide Number Placeholder 3"/>
          <p:cNvSpPr>
            <a:spLocks noGrp="1"/>
          </p:cNvSpPr>
          <p:nvPr>
            <p:ph type="sldNum" sz="quarter" idx="10"/>
          </p:nvPr>
        </p:nvSpPr>
        <p:spPr/>
        <p:txBody>
          <a:bodyPr/>
          <a:lstStyle/>
          <a:p>
            <a:fld id="{4408CE9D-2D90-4BD1-98D5-FF7081E0CAE8}" type="slidenum">
              <a:rPr lang="en-US" smtClean="0"/>
              <a:t>25</a:t>
            </a:fld>
            <a:endParaRPr lang="en-US"/>
          </a:p>
        </p:txBody>
      </p:sp>
    </p:spTree>
    <p:extLst>
      <p:ext uri="{BB962C8B-B14F-4D97-AF65-F5344CB8AC3E}">
        <p14:creationId xmlns:p14="http://schemas.microsoft.com/office/powerpoint/2010/main" val="3057199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26</a:t>
            </a:fld>
            <a:endParaRPr lang="en-US"/>
          </a:p>
        </p:txBody>
      </p:sp>
    </p:spTree>
    <p:extLst>
      <p:ext uri="{BB962C8B-B14F-4D97-AF65-F5344CB8AC3E}">
        <p14:creationId xmlns:p14="http://schemas.microsoft.com/office/powerpoint/2010/main" val="2528423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minutes: First, ask participants to spend some time solving the problem. Next, have each person on the school’s team look for one of the above requirements. Do share out after giving them a few minutes to discuss with team. </a:t>
            </a:r>
          </a:p>
          <a:p>
            <a:r>
              <a:rPr lang="en-US" dirty="0"/>
              <a:t>Standard: 7.RP.A.2</a:t>
            </a:r>
          </a:p>
          <a:p>
            <a:r>
              <a:rPr lang="en-US" dirty="0"/>
              <a:t>Blooms: Analysis – students are analyzing ratios to make comparisons of the different shades of paint</a:t>
            </a:r>
          </a:p>
          <a:p>
            <a:r>
              <a:rPr lang="en-US" dirty="0"/>
              <a:t>DOK: Level 3 – students are interpreting information from a table in order to identify and justify their solution</a:t>
            </a:r>
          </a:p>
          <a:p>
            <a:r>
              <a:rPr lang="en-US" dirty="0"/>
              <a:t>Students must reason by comparing the different ratios from mixing the blue and yellow paint; problem solving occurs when students must apply new information to the given problem numbers; the real world connection is presented through solving rations by thinking about mixing paint colors in an art class</a:t>
            </a:r>
          </a:p>
        </p:txBody>
      </p:sp>
      <p:sp>
        <p:nvSpPr>
          <p:cNvPr id="4" name="Slide Number Placeholder 3"/>
          <p:cNvSpPr>
            <a:spLocks noGrp="1"/>
          </p:cNvSpPr>
          <p:nvPr>
            <p:ph type="sldNum" sz="quarter" idx="10"/>
          </p:nvPr>
        </p:nvSpPr>
        <p:spPr/>
        <p:txBody>
          <a:bodyPr/>
          <a:lstStyle/>
          <a:p>
            <a:fld id="{4408CE9D-2D90-4BD1-98D5-FF7081E0CAE8}" type="slidenum">
              <a:rPr lang="en-US" smtClean="0"/>
              <a:t>27</a:t>
            </a:fld>
            <a:endParaRPr lang="en-US"/>
          </a:p>
        </p:txBody>
      </p:sp>
    </p:spTree>
    <p:extLst>
      <p:ext uri="{BB962C8B-B14F-4D97-AF65-F5344CB8AC3E}">
        <p14:creationId xmlns:p14="http://schemas.microsoft.com/office/powerpoint/2010/main" val="2513549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minutes</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28</a:t>
            </a:fld>
            <a:endParaRPr lang="en-US"/>
          </a:p>
        </p:txBody>
      </p:sp>
    </p:spTree>
    <p:extLst>
      <p:ext uri="{BB962C8B-B14F-4D97-AF65-F5344CB8AC3E}">
        <p14:creationId xmlns:p14="http://schemas.microsoft.com/office/powerpoint/2010/main" val="2677883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reminder to</a:t>
            </a:r>
            <a:r>
              <a:rPr lang="en-US" baseline="0" dirty="0"/>
              <a:t> participants to focus their feedback on monitoring. </a:t>
            </a:r>
            <a:endParaRPr lang="en-US" dirty="0"/>
          </a:p>
        </p:txBody>
      </p:sp>
      <p:sp>
        <p:nvSpPr>
          <p:cNvPr id="4" name="Slide Number Placeholder 3"/>
          <p:cNvSpPr>
            <a:spLocks noGrp="1"/>
          </p:cNvSpPr>
          <p:nvPr>
            <p:ph type="sldNum" sz="quarter" idx="10"/>
          </p:nvPr>
        </p:nvSpPr>
        <p:spPr/>
        <p:txBody>
          <a:bodyPr/>
          <a:lstStyle/>
          <a:p>
            <a:fld id="{4408CE9D-2D90-4BD1-98D5-FF7081E0CAE8}" type="slidenum">
              <a:rPr lang="en-US" smtClean="0"/>
              <a:t>29</a:t>
            </a:fld>
            <a:endParaRPr lang="en-US"/>
          </a:p>
        </p:txBody>
      </p:sp>
    </p:spTree>
    <p:extLst>
      <p:ext uri="{BB962C8B-B14F-4D97-AF65-F5344CB8AC3E}">
        <p14:creationId xmlns:p14="http://schemas.microsoft.com/office/powerpoint/2010/main" val="964767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9C38A35-7DDC-F646-90A9-DD41D1518BB0}"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38A35-7DDC-F646-90A9-DD41D1518BB0}"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C38A35-7DDC-F646-90A9-DD41D1518BB0}"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C38A35-7DDC-F646-90A9-DD41D1518BB0}" type="datetimeFigureOut">
              <a:rPr lang="en-US" smtClean="0"/>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38A35-7DDC-F646-90A9-DD41D1518BB0}" type="datetimeFigureOut">
              <a:rPr lang="en-US" smtClean="0"/>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38A35-7DDC-F646-90A9-DD41D1518BB0}" type="datetimeFigureOut">
              <a:rPr lang="en-US" smtClean="0"/>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38A35-7DDC-F646-90A9-DD41D1518BB0}"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38A35-7DDC-F646-90A9-DD41D1518BB0}"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C38A35-7DDC-F646-90A9-DD41D1518BB0}" type="datetimeFigureOut">
              <a:rPr lang="en-US" smtClean="0"/>
              <a:t>11/15/2019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492CD-2AA8-FB43-99FB-78B3150CCE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3.jpeg"/><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9.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20.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21.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22.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23.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24.xml"/><Relationship Id="rId5" Type="http://schemas.openxmlformats.org/officeDocument/2006/relationships/image" Target="../media/image4.jpg"/><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25.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hemeOverride" Target="../theme/themeOverride26.xm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hemeOverride" Target="../theme/themeOverride27.xml"/><Relationship Id="rId5" Type="http://schemas.openxmlformats.org/officeDocument/2006/relationships/image" Target="../media/image5.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6787"/>
            <a:ext cx="7772400" cy="1470025"/>
          </a:xfrm>
        </p:spPr>
        <p:txBody>
          <a:bodyPr/>
          <a:lstStyle/>
          <a:p>
            <a:r>
              <a:rPr lang="en-US" dirty="0">
                <a:solidFill>
                  <a:srgbClr val="0080FF"/>
                </a:solidFill>
              </a:rPr>
              <a:t>AAP 2: </a:t>
            </a:r>
            <a:r>
              <a:rPr lang="en-US" dirty="0" smtClean="0">
                <a:solidFill>
                  <a:srgbClr val="0080FF"/>
                </a:solidFill>
              </a:rPr>
              <a:t>Setting Student Improvement Targets</a:t>
            </a:r>
            <a:endParaRPr lang="en-US" dirty="0">
              <a:solidFill>
                <a:srgbClr val="0080FF"/>
              </a:solidFill>
            </a:endParaRPr>
          </a:p>
        </p:txBody>
      </p:sp>
      <p:sp>
        <p:nvSpPr>
          <p:cNvPr id="5" name="Subtitle 4">
            <a:extLst>
              <a:ext uri="{FF2B5EF4-FFF2-40B4-BE49-F238E27FC236}">
                <a16:creationId xmlns:a16="http://schemas.microsoft.com/office/drawing/2014/main" xmlns="" id="{3A2BDFAF-4D8B-5E4B-8ECC-547A3A2AECDC}"/>
              </a:ext>
            </a:extLst>
          </p:cNvPr>
          <p:cNvSpPr>
            <a:spLocks noGrp="1"/>
          </p:cNvSpPr>
          <p:nvPr>
            <p:ph type="subTitle" idx="1"/>
          </p:nvPr>
        </p:nvSpPr>
        <p:spPr/>
        <p:txBody>
          <a:bodyPr/>
          <a:lstStyle/>
          <a:p>
            <a:r>
              <a:rPr lang="en-US" dirty="0"/>
              <a:t>November 14 – 18, 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smtClean="0"/>
              <a:t>Rigorous but Achievable </a:t>
            </a:r>
            <a:r>
              <a:rPr lang="en-US" dirty="0"/>
              <a:t>T</a:t>
            </a:r>
            <a:r>
              <a:rPr lang="en-US" dirty="0" smtClean="0"/>
              <a:t>argets</a:t>
            </a:r>
            <a:endParaRPr lang="en-US" dirty="0"/>
          </a:p>
        </p:txBody>
      </p:sp>
      <p:sp>
        <p:nvSpPr>
          <p:cNvPr id="3" name="Content Placeholder 2"/>
          <p:cNvSpPr>
            <a:spLocks noGrp="1"/>
          </p:cNvSpPr>
          <p:nvPr>
            <p:ph idx="1"/>
          </p:nvPr>
        </p:nvSpPr>
        <p:spPr/>
        <p:txBody>
          <a:bodyPr>
            <a:normAutofit/>
          </a:bodyPr>
          <a:lstStyle/>
          <a:p>
            <a:r>
              <a:rPr lang="en-US" dirty="0" smtClean="0"/>
              <a:t>To meet the goals of the Cleveland Plan, we have set school and district targets that are rigorous but achievable.</a:t>
            </a:r>
          </a:p>
          <a:p>
            <a:r>
              <a:rPr lang="en-US" dirty="0" smtClean="0"/>
              <a:t>To achieve these aggregate targets, we need to similarly identify rigorous but achievable targets for students that will move school and district measures.</a:t>
            </a:r>
            <a:endParaRPr lang="en-US" dirty="0"/>
          </a:p>
          <a:p>
            <a:pPr marL="0" indent="0">
              <a:buNone/>
            </a:pPr>
            <a:endParaRPr lang="en-US" dirty="0"/>
          </a:p>
        </p:txBody>
      </p:sp>
    </p:spTree>
    <p:extLst>
      <p:ext uri="{BB962C8B-B14F-4D97-AF65-F5344CB8AC3E}">
        <p14:creationId xmlns:p14="http://schemas.microsoft.com/office/powerpoint/2010/main" val="41954804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smtClean="0"/>
              <a:t>Rigorous but Achievable </a:t>
            </a:r>
            <a:r>
              <a:rPr lang="en-US" dirty="0"/>
              <a:t>T</a:t>
            </a:r>
            <a:r>
              <a:rPr lang="en-US" dirty="0" smtClean="0"/>
              <a:t>argets</a:t>
            </a:r>
            <a:endParaRPr lang="en-US" dirty="0"/>
          </a:p>
        </p:txBody>
      </p:sp>
      <p:sp>
        <p:nvSpPr>
          <p:cNvPr id="3" name="Content Placeholder 2"/>
          <p:cNvSpPr>
            <a:spLocks noGrp="1"/>
          </p:cNvSpPr>
          <p:nvPr>
            <p:ph idx="1"/>
          </p:nvPr>
        </p:nvSpPr>
        <p:spPr/>
        <p:txBody>
          <a:bodyPr>
            <a:normAutofit/>
          </a:bodyPr>
          <a:lstStyle/>
          <a:p>
            <a:r>
              <a:rPr lang="en-US" dirty="0" smtClean="0"/>
              <a:t>Some of our assessments provide guidance on the expected amount of growth, but we need to think about whether these targets are rigorous enough.</a:t>
            </a:r>
          </a:p>
          <a:p>
            <a:pPr lvl="1"/>
            <a:r>
              <a:rPr lang="en-US" dirty="0" smtClean="0"/>
              <a:t>What is the assessment’s growth expectation?</a:t>
            </a:r>
          </a:p>
          <a:p>
            <a:pPr lvl="1"/>
            <a:r>
              <a:rPr lang="en-US" dirty="0" smtClean="0"/>
              <a:t>What is the state’s growth expectation?</a:t>
            </a:r>
            <a:endParaRPr lang="en-US" dirty="0"/>
          </a:p>
          <a:p>
            <a:pPr marL="0" indent="0">
              <a:buNone/>
            </a:pPr>
            <a:endParaRPr lang="en-US" dirty="0"/>
          </a:p>
        </p:txBody>
      </p:sp>
    </p:spTree>
    <p:extLst>
      <p:ext uri="{BB962C8B-B14F-4D97-AF65-F5344CB8AC3E}">
        <p14:creationId xmlns:p14="http://schemas.microsoft.com/office/powerpoint/2010/main" val="18899413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smtClean="0"/>
              <a:t>Rigorous but Achievable </a:t>
            </a:r>
            <a:r>
              <a:rPr lang="en-US" dirty="0"/>
              <a:t>T</a:t>
            </a:r>
            <a:r>
              <a:rPr lang="en-US" dirty="0" smtClean="0"/>
              <a:t>argets</a:t>
            </a:r>
            <a:endParaRPr lang="en-US" dirty="0"/>
          </a:p>
        </p:txBody>
      </p:sp>
      <p:sp>
        <p:nvSpPr>
          <p:cNvPr id="3" name="Content Placeholder 2"/>
          <p:cNvSpPr>
            <a:spLocks noGrp="1"/>
          </p:cNvSpPr>
          <p:nvPr>
            <p:ph idx="1"/>
          </p:nvPr>
        </p:nvSpPr>
        <p:spPr/>
        <p:txBody>
          <a:bodyPr>
            <a:normAutofit/>
          </a:bodyPr>
          <a:lstStyle/>
          <a:p>
            <a:r>
              <a:rPr lang="en-US" dirty="0"/>
              <a:t>Ohio Report Card measures grounded in OSTs and the idea of a performance level.</a:t>
            </a:r>
          </a:p>
          <a:p>
            <a:r>
              <a:rPr lang="en-US" dirty="0"/>
              <a:t>Ohio’s growth measure based on keeping pace with the rest of the state of Ohio.</a:t>
            </a:r>
          </a:p>
          <a:p>
            <a:r>
              <a:rPr lang="en-US" dirty="0"/>
              <a:t>NWEA growth expectations based on the average improvement historically shown by other students in the same grade, subject and term with the same starting score.</a:t>
            </a:r>
          </a:p>
          <a:p>
            <a:pPr marL="0" indent="0">
              <a:buNone/>
            </a:pPr>
            <a:endParaRPr lang="en-US" dirty="0"/>
          </a:p>
        </p:txBody>
      </p:sp>
    </p:spTree>
    <p:extLst>
      <p:ext uri="{BB962C8B-B14F-4D97-AF65-F5344CB8AC3E}">
        <p14:creationId xmlns:p14="http://schemas.microsoft.com/office/powerpoint/2010/main" val="31922802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sp>
        <p:nvSpPr>
          <p:cNvPr id="3" name="Content Placeholder 2"/>
          <p:cNvSpPr>
            <a:spLocks noGrp="1"/>
          </p:cNvSpPr>
          <p:nvPr>
            <p:ph idx="1"/>
          </p:nvPr>
        </p:nvSpPr>
        <p:spPr>
          <a:xfrm>
            <a:off x="457200" y="1819275"/>
            <a:ext cx="8229600" cy="4306888"/>
          </a:xfrm>
        </p:spPr>
        <p:txBody>
          <a:bodyPr>
            <a:normAutofit/>
          </a:bodyPr>
          <a:lstStyle/>
          <a:p>
            <a:r>
              <a:rPr lang="en-US" dirty="0" smtClean="0"/>
              <a:t>Will students consistently meeting NWEA growth norms show improvements on OSTs?</a:t>
            </a:r>
          </a:p>
          <a:p>
            <a:r>
              <a:rPr lang="en-US" dirty="0" smtClean="0"/>
              <a:t>How long does it take for students meeting NWEA growth norms to improve a level?</a:t>
            </a:r>
          </a:p>
          <a:p>
            <a:pPr marL="0" indent="0">
              <a:buNone/>
            </a:pPr>
            <a:endParaRPr lang="en-US" dirty="0"/>
          </a:p>
        </p:txBody>
      </p:sp>
    </p:spTree>
    <p:extLst>
      <p:ext uri="{BB962C8B-B14F-4D97-AF65-F5344CB8AC3E}">
        <p14:creationId xmlns:p14="http://schemas.microsoft.com/office/powerpoint/2010/main" val="27195158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67122319"/>
              </p:ext>
            </p:extLst>
          </p:nvPr>
        </p:nvGraphicFramePr>
        <p:xfrm>
          <a:off x="1531620" y="1861026"/>
          <a:ext cx="6080760" cy="1927860"/>
        </p:xfrm>
        <a:graphic>
          <a:graphicData uri="http://schemas.openxmlformats.org/drawingml/2006/table">
            <a:tbl>
              <a:tblPr firstRow="1" firstCol="1" bandRow="1"/>
              <a:tblGrid>
                <a:gridCol w="626745"/>
                <a:gridCol w="638810"/>
                <a:gridCol w="619760"/>
                <a:gridCol w="672465"/>
                <a:gridCol w="887095"/>
                <a:gridCol w="619760"/>
                <a:gridCol w="612775"/>
                <a:gridCol w="701675"/>
                <a:gridCol w="701675"/>
              </a:tblGrid>
              <a:tr h="0">
                <a:tc gridSpan="9">
                  <a:txBody>
                    <a:bodyPr/>
                    <a:lstStyle/>
                    <a:p>
                      <a:pPr marL="0" marR="0">
                        <a:lnSpc>
                          <a:spcPct val="115000"/>
                        </a:lnSpc>
                        <a:spcBef>
                          <a:spcPts val="0"/>
                        </a:spcBef>
                        <a:spcAft>
                          <a:spcPts val="0"/>
                        </a:spcAft>
                      </a:pPr>
                      <a:r>
                        <a:rPr lang="en-US" sz="1100" b="1">
                          <a:effectLst/>
                          <a:latin typeface="Calibri"/>
                          <a:ea typeface="Calibri"/>
                          <a:cs typeface="Times New Roman"/>
                        </a:rPr>
                        <a:t>Table 1: RIT score trajectory in reading for a student meeting NWEA MAP growth norms</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2174232"/>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5390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7905023"/>
              </p:ext>
            </p:extLst>
          </p:nvPr>
        </p:nvGraphicFramePr>
        <p:xfrm>
          <a:off x="1531620" y="1861026"/>
          <a:ext cx="6080760" cy="1916557"/>
        </p:xfrm>
        <a:graphic>
          <a:graphicData uri="http://schemas.openxmlformats.org/drawingml/2006/table">
            <a:tbl>
              <a:tblPr firstRow="1" firstCol="1" bandRow="1"/>
              <a:tblGrid>
                <a:gridCol w="626745"/>
                <a:gridCol w="638810"/>
                <a:gridCol w="619760"/>
                <a:gridCol w="672465"/>
                <a:gridCol w="887095"/>
                <a:gridCol w="619760"/>
                <a:gridCol w="612775"/>
                <a:gridCol w="701675"/>
                <a:gridCol w="701675"/>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Limited</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239885020"/>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215818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99941207"/>
              </p:ext>
            </p:extLst>
          </p:nvPr>
        </p:nvGraphicFramePr>
        <p:xfrm>
          <a:off x="1531620" y="1861026"/>
          <a:ext cx="6080760" cy="1927860"/>
        </p:xfrm>
        <a:graphic>
          <a:graphicData uri="http://schemas.openxmlformats.org/drawingml/2006/table">
            <a:tbl>
              <a:tblPr firstRow="1" firstCol="1" bandRow="1"/>
              <a:tblGrid>
                <a:gridCol w="626745"/>
                <a:gridCol w="638810"/>
                <a:gridCol w="619760"/>
                <a:gridCol w="672465"/>
                <a:gridCol w="887095"/>
                <a:gridCol w="619760"/>
                <a:gridCol w="612775"/>
                <a:gridCol w="701675"/>
                <a:gridCol w="701675"/>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Limited</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 </a:t>
                      </a:r>
                      <a:r>
                        <a:rPr lang="en-US" sz="1100" dirty="0" smtClean="0">
                          <a:effectLst/>
                          <a:latin typeface="Calibri"/>
                          <a:ea typeface="Calibri"/>
                          <a:cs typeface="Times New Roman"/>
                        </a:rPr>
                        <a:t>191</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973594426"/>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64330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64860742"/>
              </p:ext>
            </p:extLst>
          </p:nvPr>
        </p:nvGraphicFramePr>
        <p:xfrm>
          <a:off x="1531620" y="1861026"/>
          <a:ext cx="6080760" cy="1927860"/>
        </p:xfrm>
        <a:graphic>
          <a:graphicData uri="http://schemas.openxmlformats.org/drawingml/2006/table">
            <a:tbl>
              <a:tblPr firstRow="1" firstCol="1" bandRow="1"/>
              <a:tblGrid>
                <a:gridCol w="626745"/>
                <a:gridCol w="638810"/>
                <a:gridCol w="619760"/>
                <a:gridCol w="672465"/>
                <a:gridCol w="887095"/>
                <a:gridCol w="619760"/>
                <a:gridCol w="612775"/>
                <a:gridCol w="701675"/>
                <a:gridCol w="701675"/>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Limited</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 </a:t>
                      </a:r>
                      <a:r>
                        <a:rPr lang="en-US" sz="1100" dirty="0" smtClean="0">
                          <a:effectLst/>
                          <a:latin typeface="Calibri"/>
                          <a:ea typeface="Calibri"/>
                          <a:cs typeface="Times New Roman"/>
                        </a:rPr>
                        <a:t>191</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199</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023443343"/>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193821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77766248"/>
              </p:ext>
            </p:extLst>
          </p:nvPr>
        </p:nvGraphicFramePr>
        <p:xfrm>
          <a:off x="1531620" y="1861026"/>
          <a:ext cx="6080760" cy="1916557"/>
        </p:xfrm>
        <a:graphic>
          <a:graphicData uri="http://schemas.openxmlformats.org/drawingml/2006/table">
            <a:tbl>
              <a:tblPr firstRow="1" firstCol="1" bandRow="1"/>
              <a:tblGrid>
                <a:gridCol w="626745"/>
                <a:gridCol w="638810"/>
                <a:gridCol w="619760"/>
                <a:gridCol w="672465"/>
                <a:gridCol w="887095"/>
                <a:gridCol w="531676"/>
                <a:gridCol w="718458"/>
                <a:gridCol w="684076"/>
                <a:gridCol w="701675"/>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Limited</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 </a:t>
                      </a:r>
                      <a:r>
                        <a:rPr lang="en-US" sz="1100" dirty="0" smtClean="0">
                          <a:effectLst/>
                          <a:latin typeface="Calibri"/>
                          <a:ea typeface="Calibri"/>
                          <a:cs typeface="Times New Roman"/>
                        </a:rPr>
                        <a:t>191</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191-170</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199</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199-170</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068961444"/>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311762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371534908"/>
              </p:ext>
            </p:extLst>
          </p:nvPr>
        </p:nvGraphicFramePr>
        <p:xfrm>
          <a:off x="1531620" y="1861026"/>
          <a:ext cx="6080760" cy="1927860"/>
        </p:xfrm>
        <a:graphic>
          <a:graphicData uri="http://schemas.openxmlformats.org/drawingml/2006/table">
            <a:tbl>
              <a:tblPr firstRow="1" firstCol="1" bandRow="1"/>
              <a:tblGrid>
                <a:gridCol w="626745"/>
                <a:gridCol w="638810"/>
                <a:gridCol w="619760"/>
                <a:gridCol w="672465"/>
                <a:gridCol w="887095"/>
                <a:gridCol w="531676"/>
                <a:gridCol w="718458"/>
                <a:gridCol w="684076"/>
                <a:gridCol w="701675"/>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Limited</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 </a:t>
                      </a:r>
                      <a:r>
                        <a:rPr lang="en-US" sz="1100" dirty="0" smtClean="0">
                          <a:effectLst/>
                          <a:latin typeface="Calibri"/>
                          <a:ea typeface="Calibri"/>
                          <a:cs typeface="Times New Roman"/>
                        </a:rPr>
                        <a:t>191</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21</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199</a:t>
                      </a: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29</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 </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752032282"/>
              </p:ext>
            </p:extLst>
          </p:nvPr>
        </p:nvGraphicFramePr>
        <p:xfrm>
          <a:off x="1531620" y="3927951"/>
          <a:ext cx="6080760" cy="1927860"/>
        </p:xfrm>
        <a:graphic>
          <a:graphicData uri="http://schemas.openxmlformats.org/drawingml/2006/table">
            <a:tbl>
              <a:tblPr firstRow="1" firstCol="1" bandRow="1"/>
              <a:tblGrid>
                <a:gridCol w="1013460"/>
                <a:gridCol w="1013460"/>
                <a:gridCol w="1013460"/>
                <a:gridCol w="1013460"/>
                <a:gridCol w="1013460"/>
                <a:gridCol w="1013460"/>
              </a:tblGrid>
              <a:tr h="0">
                <a:tc gridSpan="6">
                  <a:txBody>
                    <a:bodyPr/>
                    <a:lstStyle/>
                    <a:p>
                      <a:pPr marL="0" marR="0">
                        <a:lnSpc>
                          <a:spcPct val="115000"/>
                        </a:lnSpc>
                        <a:spcBef>
                          <a:spcPts val="0"/>
                        </a:spcBef>
                        <a:spcAft>
                          <a:spcPts val="0"/>
                        </a:spcAft>
                      </a:pPr>
                      <a:r>
                        <a:rPr lang="en-US" sz="1100" b="1" dirty="0">
                          <a:effectLst/>
                          <a:latin typeface="Calibri"/>
                          <a:ea typeface="Calibri"/>
                          <a:cs typeface="Times New Roman"/>
                        </a:rPr>
                        <a:t>Table 2: NWEA MAP cut scores corresponding to Ohio’s state scores when MAP is taken in spring, </a:t>
                      </a:r>
                      <a:br>
                        <a:rPr lang="en-US" sz="1100" b="1" dirty="0">
                          <a:effectLst/>
                          <a:latin typeface="Calibri"/>
                          <a:ea typeface="Calibri"/>
                          <a:cs typeface="Times New Roman"/>
                        </a:rPr>
                      </a:br>
                      <a:r>
                        <a:rPr lang="en-US" sz="1100" b="1" dirty="0">
                          <a:effectLst/>
                          <a:latin typeface="Calibri"/>
                          <a:ea typeface="Calibri"/>
                          <a:cs typeface="Times New Roman"/>
                        </a:rPr>
                        <a:t>ELA / Reading</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Limited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Accelerated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Advanced RIT Range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 – 198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196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197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214 – 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221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 – 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210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 – 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217 – 223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224 – 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232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208 – 219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220 – 227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228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100 – 217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218 – 225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226 – 235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236 – 242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243 – 350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153204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sp>
        <p:nvSpPr>
          <p:cNvPr id="3" name="Content Placeholder 2"/>
          <p:cNvSpPr>
            <a:spLocks noGrp="1"/>
          </p:cNvSpPr>
          <p:nvPr>
            <p:ph idx="1"/>
          </p:nvPr>
        </p:nvSpPr>
        <p:spPr>
          <a:xfrm>
            <a:off x="457200" y="1819275"/>
            <a:ext cx="8229600" cy="4306888"/>
          </a:xfrm>
        </p:spPr>
        <p:txBody>
          <a:bodyPr>
            <a:normAutofit/>
          </a:bodyPr>
          <a:lstStyle/>
          <a:p>
            <a:r>
              <a:rPr lang="en-US" dirty="0" smtClean="0"/>
              <a:t>Working as a school team, investigate the relationship between NWEA growth norms and OST performance levels.</a:t>
            </a:r>
          </a:p>
          <a:p>
            <a:r>
              <a:rPr lang="en-US" dirty="0" smtClean="0"/>
              <a:t>Answer the questions in the handout. Be ready to share your answers and thoughts.</a:t>
            </a:r>
          </a:p>
          <a:p>
            <a:pPr marL="0" indent="0">
              <a:buNone/>
            </a:pPr>
            <a:endParaRPr lang="en-US" dirty="0"/>
          </a:p>
        </p:txBody>
      </p:sp>
    </p:spTree>
    <p:extLst>
      <p:ext uri="{BB962C8B-B14F-4D97-AF65-F5344CB8AC3E}">
        <p14:creationId xmlns:p14="http://schemas.microsoft.com/office/powerpoint/2010/main" val="16173019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fontScale="90000"/>
          </a:bodyPr>
          <a:lstStyle/>
          <a:p>
            <a:r>
              <a:rPr lang="en-US" dirty="0" smtClean="0"/>
              <a:t>Mapping Growth Expectations and Performance Levels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037219968"/>
              </p:ext>
            </p:extLst>
          </p:nvPr>
        </p:nvGraphicFramePr>
        <p:xfrm>
          <a:off x="1019176" y="1861026"/>
          <a:ext cx="6981824" cy="1927860"/>
        </p:xfrm>
        <a:graphic>
          <a:graphicData uri="http://schemas.openxmlformats.org/drawingml/2006/table">
            <a:tbl>
              <a:tblPr firstRow="1" firstCol="1" bandRow="1"/>
              <a:tblGrid>
                <a:gridCol w="719618"/>
                <a:gridCol w="733471"/>
                <a:gridCol w="711598"/>
                <a:gridCol w="772113"/>
                <a:gridCol w="1018547"/>
                <a:gridCol w="711598"/>
                <a:gridCol w="703577"/>
                <a:gridCol w="805651"/>
                <a:gridCol w="805651"/>
              </a:tblGrid>
              <a:tr h="0">
                <a:tc gridSpan="9">
                  <a:txBody>
                    <a:bodyPr/>
                    <a:lstStyle/>
                    <a:p>
                      <a:pPr marL="0" marR="0">
                        <a:lnSpc>
                          <a:spcPct val="115000"/>
                        </a:lnSpc>
                        <a:spcBef>
                          <a:spcPts val="0"/>
                        </a:spcBef>
                        <a:spcAft>
                          <a:spcPts val="0"/>
                        </a:spcAft>
                      </a:pPr>
                      <a:r>
                        <a:rPr lang="en-US" sz="1100" b="1" dirty="0">
                          <a:effectLst/>
                          <a:latin typeface="Calibri"/>
                          <a:ea typeface="Calibri"/>
                          <a:cs typeface="Times New Roman"/>
                        </a:rPr>
                        <a:t>Table 1: RIT score trajectory in reading for a student meeting NWEA MAP growth norms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Grade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Term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RIT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Expected Growth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Predicted Performance Level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Basic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Basic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Proficient Cut Score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Gap to Proficient</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197</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17</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206</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26</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201</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12</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210</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21</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206</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11</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217</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22</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208</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7</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220</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19</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8</a:t>
                      </a:r>
                      <a:r>
                        <a:rPr lang="en-US" sz="1100" b="1" baseline="30000">
                          <a:effectLst/>
                          <a:latin typeface="Calibri"/>
                          <a:ea typeface="Calibri"/>
                          <a:cs typeface="Times New Roman"/>
                        </a:rPr>
                        <a:t>th</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Calibri"/>
                          <a:cs typeface="Times New Roman"/>
                        </a:rPr>
                        <a:t>Spring</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206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Limited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218</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12</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a:ea typeface="Calibri"/>
                          <a:cs typeface="Times New Roman"/>
                        </a:rPr>
                        <a:t>226</a:t>
                      </a:r>
                      <a:endParaRPr lang="en-US" sz="110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a:ea typeface="Calibri"/>
                          <a:cs typeface="Times New Roman"/>
                        </a:rPr>
                        <a:t>20</a:t>
                      </a:r>
                      <a:endParaRPr lang="en-US" sz="1100"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474084583"/>
              </p:ext>
            </p:extLst>
          </p:nvPr>
        </p:nvGraphicFramePr>
        <p:xfrm>
          <a:off x="1531620" y="4045680"/>
          <a:ext cx="6080760" cy="1735074"/>
        </p:xfrm>
        <a:graphic>
          <a:graphicData uri="http://schemas.openxmlformats.org/drawingml/2006/table">
            <a:tbl>
              <a:tblPr firstRow="1" firstCol="1" bandRow="1"/>
              <a:tblGrid>
                <a:gridCol w="1649730"/>
                <a:gridCol w="2215515"/>
                <a:gridCol w="2215515"/>
              </a:tblGrid>
              <a:tr h="0">
                <a:tc gridSpan="3">
                  <a:txBody>
                    <a:bodyPr/>
                    <a:lstStyle/>
                    <a:p>
                      <a:pPr marL="0" marR="0">
                        <a:lnSpc>
                          <a:spcPct val="115000"/>
                        </a:lnSpc>
                        <a:spcBef>
                          <a:spcPts val="0"/>
                        </a:spcBef>
                        <a:spcAft>
                          <a:spcPts val="0"/>
                        </a:spcAft>
                      </a:pPr>
                      <a:r>
                        <a:rPr lang="en-US" sz="1100" b="1" dirty="0" smtClean="0">
                          <a:effectLst/>
                          <a:latin typeface="Calibri"/>
                          <a:ea typeface="Calibri"/>
                          <a:cs typeface="Times New Roman"/>
                        </a:rPr>
                        <a:t>Rate</a:t>
                      </a:r>
                      <a:r>
                        <a:rPr lang="en-US" sz="1100" b="1" baseline="0" dirty="0" smtClean="0">
                          <a:effectLst/>
                          <a:latin typeface="Calibri"/>
                          <a:ea typeface="Calibri"/>
                          <a:cs typeface="Times New Roman"/>
                        </a:rPr>
                        <a:t> of gap change per year</a:t>
                      </a:r>
                      <a:endParaRPr lang="en-US" sz="11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15000"/>
                        </a:lnSpc>
                        <a:spcBef>
                          <a:spcPts val="0"/>
                        </a:spcBef>
                        <a:spcAft>
                          <a:spcPts val="0"/>
                        </a:spcAft>
                      </a:pPr>
                      <a:r>
                        <a:rPr lang="en-US" sz="1100" dirty="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a:ea typeface="Calibri"/>
                          <a:cs typeface="Times New Roman"/>
                        </a:rPr>
                        <a:t>Gap to Basic Change</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a:ea typeface="Calibri"/>
                          <a:cs typeface="Times New Roman"/>
                        </a:rPr>
                        <a:t>Gap to Proficient Change</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3</a:t>
                      </a:r>
                      <a:r>
                        <a:rPr lang="en-US" sz="1100" b="1" baseline="30000">
                          <a:effectLst/>
                          <a:latin typeface="Calibri"/>
                          <a:ea typeface="Calibri"/>
                          <a:cs typeface="Times New Roman"/>
                        </a:rPr>
                        <a:t>rd </a:t>
                      </a:r>
                      <a:r>
                        <a:rPr lang="en-US" sz="1100" b="1">
                          <a:effectLst/>
                          <a:latin typeface="Calibri"/>
                          <a:ea typeface="Calibri"/>
                          <a:cs typeface="Times New Roman"/>
                        </a:rPr>
                        <a:t>to 4</a:t>
                      </a:r>
                      <a:r>
                        <a:rPr lang="en-US" sz="1100" b="1" baseline="30000">
                          <a:effectLst/>
                          <a:latin typeface="Calibri"/>
                          <a:ea typeface="Calibri"/>
                          <a:cs typeface="Times New Roman"/>
                        </a:rPr>
                        <a:t>th</a:t>
                      </a:r>
                      <a:r>
                        <a:rPr lang="en-US" sz="1100" b="1">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4</a:t>
                      </a:r>
                      <a:r>
                        <a:rPr lang="en-US" sz="1100" b="1" baseline="30000">
                          <a:effectLst/>
                          <a:latin typeface="Calibri"/>
                          <a:ea typeface="Calibri"/>
                          <a:cs typeface="Times New Roman"/>
                        </a:rPr>
                        <a:t>th</a:t>
                      </a:r>
                      <a:r>
                        <a:rPr lang="en-US" sz="1100" b="1">
                          <a:effectLst/>
                          <a:latin typeface="Calibri"/>
                          <a:ea typeface="Calibri"/>
                          <a:cs typeface="Times New Roman"/>
                        </a:rPr>
                        <a:t> to 5</a:t>
                      </a:r>
                      <a:r>
                        <a:rPr lang="en-US" sz="1100" b="1" baseline="30000">
                          <a:effectLst/>
                          <a:latin typeface="Calibri"/>
                          <a:ea typeface="Calibri"/>
                          <a:cs typeface="Times New Roman"/>
                        </a:rPr>
                        <a:t>th</a:t>
                      </a:r>
                      <a:r>
                        <a:rPr lang="en-US" sz="1100" b="1">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5</a:t>
                      </a:r>
                      <a:r>
                        <a:rPr lang="en-US" sz="1100" b="1" baseline="30000">
                          <a:effectLst/>
                          <a:latin typeface="Calibri"/>
                          <a:ea typeface="Calibri"/>
                          <a:cs typeface="Times New Roman"/>
                        </a:rPr>
                        <a:t>th</a:t>
                      </a:r>
                      <a:r>
                        <a:rPr lang="en-US" sz="1100" b="1">
                          <a:effectLst/>
                          <a:latin typeface="Calibri"/>
                          <a:ea typeface="Calibri"/>
                          <a:cs typeface="Times New Roman"/>
                        </a:rPr>
                        <a:t> to 6</a:t>
                      </a:r>
                      <a:r>
                        <a:rPr lang="en-US" sz="1100" b="1" baseline="30000">
                          <a:effectLst/>
                          <a:latin typeface="Calibri"/>
                          <a:ea typeface="Calibri"/>
                          <a:cs typeface="Times New Roman"/>
                        </a:rPr>
                        <a:t>th</a:t>
                      </a:r>
                      <a:r>
                        <a:rPr lang="en-US" sz="1100" b="1">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6</a:t>
                      </a:r>
                      <a:r>
                        <a:rPr lang="en-US" sz="1100" b="1" baseline="30000">
                          <a:effectLst/>
                          <a:latin typeface="Calibri"/>
                          <a:ea typeface="Calibri"/>
                          <a:cs typeface="Times New Roman"/>
                        </a:rPr>
                        <a:t>th</a:t>
                      </a:r>
                      <a:r>
                        <a:rPr lang="en-US" sz="1100" b="1">
                          <a:effectLst/>
                          <a:latin typeface="Calibri"/>
                          <a:ea typeface="Calibri"/>
                          <a:cs typeface="Times New Roman"/>
                        </a:rPr>
                        <a:t> to 7</a:t>
                      </a:r>
                      <a:r>
                        <a:rPr lang="en-US" sz="1100" b="1" baseline="30000">
                          <a:effectLst/>
                          <a:latin typeface="Calibri"/>
                          <a:ea typeface="Calibri"/>
                          <a:cs typeface="Times New Roman"/>
                        </a:rPr>
                        <a:t>th</a:t>
                      </a:r>
                      <a:r>
                        <a:rPr lang="en-US" sz="1100" b="1">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7</a:t>
                      </a:r>
                      <a:r>
                        <a:rPr lang="en-US" sz="1100" b="1" baseline="30000">
                          <a:effectLst/>
                          <a:latin typeface="Calibri"/>
                          <a:ea typeface="Calibri"/>
                          <a:cs typeface="Times New Roman"/>
                        </a:rPr>
                        <a:t>th</a:t>
                      </a:r>
                      <a:r>
                        <a:rPr lang="en-US" sz="1100" b="1">
                          <a:effectLst/>
                          <a:latin typeface="Calibri"/>
                          <a:ea typeface="Calibri"/>
                          <a:cs typeface="Times New Roman"/>
                        </a:rPr>
                        <a:t> to 8</a:t>
                      </a:r>
                      <a:r>
                        <a:rPr lang="en-US" sz="1100" b="1" baseline="30000">
                          <a:effectLst/>
                          <a:latin typeface="Calibri"/>
                          <a:ea typeface="Calibri"/>
                          <a:cs typeface="Times New Roman"/>
                        </a:rPr>
                        <a:t>th</a:t>
                      </a:r>
                      <a:r>
                        <a:rPr lang="en-US" sz="1100" b="1">
                          <a:effectLst/>
                          <a:latin typeface="Calibri"/>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effectLst/>
                          <a:latin typeface="Calibri"/>
                          <a:ea typeface="Calibri"/>
                          <a:cs typeface="Times New Roman"/>
                        </a:rPr>
                        <a:t>AVERAGE</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a:ea typeface="Calibri"/>
                          <a:cs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a:ea typeface="Calibri"/>
                          <a:cs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12 / 1.8 = 6.66 years to Basic</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smtClean="0">
                          <a:effectLst/>
                          <a:latin typeface="Calibri"/>
                          <a:ea typeface="Calibri"/>
                          <a:cs typeface="Times New Roman"/>
                        </a:rPr>
                        <a:t>20 / 1.8 = 11.11 years</a:t>
                      </a:r>
                      <a:r>
                        <a:rPr lang="en-US" sz="1100" baseline="0" dirty="0" smtClean="0">
                          <a:effectLst/>
                          <a:latin typeface="Calibri"/>
                          <a:ea typeface="Calibri"/>
                          <a:cs typeface="Times New Roman"/>
                        </a:rPr>
                        <a:t> to Proficient</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234610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a:bodyPr>
          <a:lstStyle/>
          <a:p>
            <a:r>
              <a:rPr lang="en-US" dirty="0" smtClean="0"/>
              <a:t>Setting Targets for this School Year</a:t>
            </a:r>
            <a:endParaRPr lang="en-US" dirty="0"/>
          </a:p>
        </p:txBody>
      </p:sp>
      <p:sp>
        <p:nvSpPr>
          <p:cNvPr id="3" name="Content Placeholder 2"/>
          <p:cNvSpPr>
            <a:spLocks noGrp="1"/>
          </p:cNvSpPr>
          <p:nvPr>
            <p:ph idx="1"/>
          </p:nvPr>
        </p:nvSpPr>
        <p:spPr>
          <a:xfrm>
            <a:off x="457200" y="1819275"/>
            <a:ext cx="8229600" cy="4306888"/>
          </a:xfrm>
        </p:spPr>
        <p:txBody>
          <a:bodyPr>
            <a:normAutofit/>
          </a:bodyPr>
          <a:lstStyle/>
          <a:p>
            <a:r>
              <a:rPr lang="en-US" dirty="0" smtClean="0"/>
              <a:t>NWEA’s growth norms are not rigorous enough for our district to achieve its goals in a timely fashion.</a:t>
            </a:r>
          </a:p>
          <a:p>
            <a:r>
              <a:rPr lang="en-US" dirty="0" smtClean="0"/>
              <a:t>More rigorous targets are needed, and are also achievable, based on our own historical data.</a:t>
            </a:r>
          </a:p>
          <a:p>
            <a:pPr marL="0" indent="0">
              <a:buNone/>
            </a:pPr>
            <a:endParaRPr lang="en-US" dirty="0"/>
          </a:p>
        </p:txBody>
      </p:sp>
    </p:spTree>
    <p:extLst>
      <p:ext uri="{BB962C8B-B14F-4D97-AF65-F5344CB8AC3E}">
        <p14:creationId xmlns:p14="http://schemas.microsoft.com/office/powerpoint/2010/main" val="6891468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a:bodyPr>
          <a:lstStyle/>
          <a:p>
            <a:r>
              <a:rPr lang="en-US" dirty="0"/>
              <a:t>Setting Targets for this School Year</a:t>
            </a:r>
          </a:p>
        </p:txBody>
      </p:sp>
      <p:sp>
        <p:nvSpPr>
          <p:cNvPr id="3" name="Content Placeholder 2"/>
          <p:cNvSpPr>
            <a:spLocks noGrp="1"/>
          </p:cNvSpPr>
          <p:nvPr>
            <p:ph idx="1"/>
          </p:nvPr>
        </p:nvSpPr>
        <p:spPr>
          <a:xfrm>
            <a:off x="457200" y="1819275"/>
            <a:ext cx="8229600" cy="4306888"/>
          </a:xfrm>
        </p:spPr>
        <p:txBody>
          <a:bodyPr>
            <a:normAutofit lnSpcReduction="10000"/>
          </a:bodyPr>
          <a:lstStyle/>
          <a:p>
            <a:r>
              <a:rPr lang="en-US" dirty="0" smtClean="0"/>
              <a:t>For students that grew Fall to Spring on NWEA in the 2018-2019 SY:</a:t>
            </a:r>
          </a:p>
          <a:p>
            <a:pPr lvl="1"/>
            <a:r>
              <a:rPr lang="en-US" dirty="0" smtClean="0"/>
              <a:t>Average growth in Reading was 9.9</a:t>
            </a:r>
            <a:r>
              <a:rPr lang="en-US" dirty="0"/>
              <a:t> </a:t>
            </a:r>
            <a:r>
              <a:rPr lang="en-US" dirty="0" smtClean="0"/>
              <a:t>and average growth expectation in Reading was 7.1</a:t>
            </a:r>
          </a:p>
          <a:p>
            <a:pPr lvl="1"/>
            <a:r>
              <a:rPr lang="en-US" dirty="0" smtClean="0"/>
              <a:t>Average growth in Mathematics was 10.7</a:t>
            </a:r>
            <a:r>
              <a:rPr lang="en-US" dirty="0"/>
              <a:t> and average growth expectation in </a:t>
            </a:r>
            <a:r>
              <a:rPr lang="en-US" dirty="0" smtClean="0"/>
              <a:t>Mathematics </a:t>
            </a:r>
            <a:r>
              <a:rPr lang="en-US" dirty="0"/>
              <a:t>was </a:t>
            </a:r>
            <a:r>
              <a:rPr lang="en-US" dirty="0" smtClean="0"/>
              <a:t>8.7</a:t>
            </a:r>
          </a:p>
          <a:p>
            <a:r>
              <a:rPr lang="en-US" dirty="0" smtClean="0"/>
              <a:t>Need to keep up this pace and stop the student backsliding.</a:t>
            </a:r>
          </a:p>
          <a:p>
            <a:pPr lvl="1"/>
            <a:endParaRPr lang="en-US" dirty="0" smtClean="0"/>
          </a:p>
          <a:p>
            <a:pPr marL="0" indent="0">
              <a:buNone/>
            </a:pPr>
            <a:endParaRPr lang="en-US" dirty="0"/>
          </a:p>
        </p:txBody>
      </p:sp>
    </p:spTree>
    <p:extLst>
      <p:ext uri="{BB962C8B-B14F-4D97-AF65-F5344CB8AC3E}">
        <p14:creationId xmlns:p14="http://schemas.microsoft.com/office/powerpoint/2010/main" val="32674153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a:bodyPr>
          <a:lstStyle/>
          <a:p>
            <a:r>
              <a:rPr lang="en-US" dirty="0"/>
              <a:t>Setting Targets for this School Year</a:t>
            </a:r>
          </a:p>
        </p:txBody>
      </p:sp>
      <p:sp>
        <p:nvSpPr>
          <p:cNvPr id="3" name="Content Placeholder 2"/>
          <p:cNvSpPr>
            <a:spLocks noGrp="1"/>
          </p:cNvSpPr>
          <p:nvPr>
            <p:ph idx="1"/>
          </p:nvPr>
        </p:nvSpPr>
        <p:spPr>
          <a:xfrm>
            <a:off x="457200" y="1819275"/>
            <a:ext cx="8229600" cy="4306888"/>
          </a:xfrm>
        </p:spPr>
        <p:txBody>
          <a:bodyPr>
            <a:normAutofit/>
          </a:bodyPr>
          <a:lstStyle/>
          <a:p>
            <a:r>
              <a:rPr lang="en-US" dirty="0" smtClean="0"/>
              <a:t>Use the data we have provided to all schools to set rigorous targets for students.</a:t>
            </a:r>
          </a:p>
          <a:p>
            <a:r>
              <a:rPr lang="en-US" dirty="0" smtClean="0"/>
              <a:t>Consider student context, but work to set goals that will move students a performance level.</a:t>
            </a:r>
          </a:p>
          <a:p>
            <a:r>
              <a:rPr lang="en-US" dirty="0" smtClean="0"/>
              <a:t>Consider how student level goals will help the building achieve overall goals.</a:t>
            </a:r>
          </a:p>
          <a:p>
            <a:pPr lvl="1"/>
            <a:endParaRPr lang="en-US" dirty="0" smtClean="0"/>
          </a:p>
          <a:p>
            <a:pPr marL="0" indent="0">
              <a:buNone/>
            </a:pPr>
            <a:endParaRPr lang="en-US" dirty="0"/>
          </a:p>
        </p:txBody>
      </p:sp>
    </p:spTree>
    <p:extLst>
      <p:ext uri="{BB962C8B-B14F-4D97-AF65-F5344CB8AC3E}">
        <p14:creationId xmlns:p14="http://schemas.microsoft.com/office/powerpoint/2010/main" val="22146159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a:bodyPr>
          <a:lstStyle/>
          <a:p>
            <a:r>
              <a:rPr lang="en-US" dirty="0"/>
              <a:t>Setting Targets for this School Year</a:t>
            </a:r>
          </a:p>
        </p:txBody>
      </p:sp>
      <p:sp>
        <p:nvSpPr>
          <p:cNvPr id="3" name="Content Placeholder 2"/>
          <p:cNvSpPr>
            <a:spLocks noGrp="1"/>
          </p:cNvSpPr>
          <p:nvPr>
            <p:ph idx="1"/>
          </p:nvPr>
        </p:nvSpPr>
        <p:spPr>
          <a:xfrm>
            <a:off x="457200" y="1819275"/>
            <a:ext cx="8229600" cy="4306888"/>
          </a:xfrm>
        </p:spPr>
        <p:txBody>
          <a:bodyPr>
            <a:normAutofit/>
          </a:bodyPr>
          <a:lstStyle/>
          <a:p>
            <a:pPr marL="457200" lvl="1" indent="0">
              <a:buNone/>
            </a:pPr>
            <a:endParaRPr lang="en-US" dirty="0" smtClean="0"/>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57877704"/>
              </p:ext>
            </p:extLst>
          </p:nvPr>
        </p:nvGraphicFramePr>
        <p:xfrm>
          <a:off x="1111250" y="1862931"/>
          <a:ext cx="6921500" cy="3962400"/>
        </p:xfrm>
        <a:graphic>
          <a:graphicData uri="http://schemas.openxmlformats.org/drawingml/2006/table">
            <a:tbl>
              <a:tblPr/>
              <a:tblGrid>
                <a:gridCol w="1384300"/>
                <a:gridCol w="1384300"/>
                <a:gridCol w="1384300"/>
                <a:gridCol w="1384300"/>
                <a:gridCol w="1384300"/>
              </a:tblGrid>
              <a:tr h="238125">
                <a:tc gridSpan="3">
                  <a:txBody>
                    <a:bodyPr/>
                    <a:lstStyle/>
                    <a:p>
                      <a:pPr algn="l" fontAlgn="b"/>
                      <a:r>
                        <a:rPr lang="en-US" sz="1400" b="1" i="0" u="none" strike="noStrike">
                          <a:solidFill>
                            <a:srgbClr val="000000"/>
                          </a:solidFill>
                          <a:effectLst/>
                          <a:latin typeface="Calibri"/>
                        </a:rPr>
                        <a:t>NWEA Fall Performance Index Calculations</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1" i="0" u="none" strike="noStrike">
                          <a:solidFill>
                            <a:srgbClr val="000000"/>
                          </a:solidFill>
                          <a:effectLst/>
                          <a:latin typeface="Calibri"/>
                        </a:rPr>
                        <a:t>Proficiency Level</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Number of Tests</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Total Tests</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Percent of Tests</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Weighted Points</a:t>
                      </a: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Advanced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60</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592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10.14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12.168</a:t>
                      </a: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Accelerated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111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592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18.75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20.625</a:t>
                      </a: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Proficient</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159</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592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26.86</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26.86</a:t>
                      </a: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Basic</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115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592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19.43</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11.658</a:t>
                      </a: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Limited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147</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592</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24.83</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7.449</a:t>
                      </a:r>
                    </a:p>
                  </a:txBody>
                  <a:tcPr marL="9525" marR="9525" marT="9525" marB="0" anchor="ctr">
                    <a:lnL>
                      <a:noFill/>
                    </a:lnL>
                    <a:lnR>
                      <a:noFill/>
                    </a:lnR>
                    <a:lnT>
                      <a:noFill/>
                    </a:lnT>
                    <a:lnB>
                      <a:noFill/>
                    </a:lnB>
                  </a:tcPr>
                </a:tc>
              </a:tr>
              <a:tr h="200025">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r>
                        <a:rPr lang="en-US" sz="1200" b="1" i="0" u="none" strike="noStrike">
                          <a:solidFill>
                            <a:srgbClr val="000000"/>
                          </a:solidFill>
                          <a:effectLst/>
                          <a:latin typeface="Calibri"/>
                        </a:rPr>
                        <a:t>Total Points</a:t>
                      </a: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Calibri"/>
                        </a:rPr>
                        <a:t>78.76</a:t>
                      </a:r>
                    </a:p>
                  </a:txBody>
                  <a:tcPr marL="9525" marR="9525" marT="9525" marB="0" anchor="b">
                    <a:lnL>
                      <a:noFill/>
                    </a:lnL>
                    <a:lnR>
                      <a:noFill/>
                    </a:lnR>
                    <a:lnT>
                      <a:noFill/>
                    </a:lnT>
                    <a:lnB>
                      <a:noFill/>
                    </a:lnB>
                  </a:tcPr>
                </a:tc>
              </a:tr>
              <a:tr h="400050">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r>
                        <a:rPr lang="en-US" sz="1200" b="1" i="0" u="none" strike="noStrike">
                          <a:solidFill>
                            <a:srgbClr val="000000"/>
                          </a:solidFill>
                          <a:effectLst/>
                          <a:latin typeface="Calibri"/>
                        </a:rPr>
                        <a:t>Performance Index Percent</a:t>
                      </a: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Calibri"/>
                        </a:rPr>
                        <a:t>65.63</a:t>
                      </a:r>
                    </a:p>
                  </a:txBody>
                  <a:tcPr marL="9525" marR="9525" marT="9525" marB="0" anchor="b">
                    <a:lnL>
                      <a:noFill/>
                    </a:lnL>
                    <a:lnR>
                      <a:noFill/>
                    </a:lnR>
                    <a:lnT>
                      <a:noFill/>
                    </a:lnT>
                    <a:lnB>
                      <a:noFill/>
                    </a:lnB>
                  </a:tcPr>
                </a:tc>
              </a:tr>
              <a:tr h="238125">
                <a:tc gridSpan="3">
                  <a:txBody>
                    <a:bodyPr/>
                    <a:lstStyle/>
                    <a:p>
                      <a:pPr algn="l" fontAlgn="b"/>
                      <a:r>
                        <a:rPr lang="en-US" sz="1400" b="1" i="0" u="none" strike="noStrike">
                          <a:solidFill>
                            <a:srgbClr val="000000"/>
                          </a:solidFill>
                          <a:effectLst/>
                          <a:latin typeface="Calibri"/>
                        </a:rPr>
                        <a:t>Performance Index End of Year Goal Calculations</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1" i="0" u="none" strike="noStrike">
                          <a:solidFill>
                            <a:srgbClr val="000000"/>
                          </a:solidFill>
                          <a:effectLst/>
                          <a:latin typeface="Calibri"/>
                        </a:rPr>
                        <a:t>Proficiency Level</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Percent of Tests</a:t>
                      </a:r>
                    </a:p>
                  </a:txBody>
                  <a:tcPr marL="9525" marR="9525" marT="9525" marB="0" anchor="ctr">
                    <a:lnL>
                      <a:noFill/>
                    </a:lnL>
                    <a:lnR>
                      <a:noFill/>
                    </a:lnR>
                    <a:lnT>
                      <a:noFill/>
                    </a:lnT>
                    <a:lnB>
                      <a:noFill/>
                    </a:lnB>
                  </a:tcPr>
                </a:tc>
                <a:tc>
                  <a:txBody>
                    <a:bodyPr/>
                    <a:lstStyle/>
                    <a:p>
                      <a:pPr algn="ctr" fontAlgn="ctr"/>
                      <a:r>
                        <a:rPr lang="en-US" sz="1100" b="1" i="0" u="none" strike="noStrike">
                          <a:solidFill>
                            <a:srgbClr val="000000"/>
                          </a:solidFill>
                          <a:effectLst/>
                          <a:latin typeface="Calibri"/>
                        </a:rPr>
                        <a:t>Weighted Points</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Advanced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9.85</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11.82</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Accelerated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19.13</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21.043</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Proficient</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38.64</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38.64</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Basic</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20.08</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12.048</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190500">
                <a:tc>
                  <a:txBody>
                    <a:bodyPr/>
                    <a:lstStyle/>
                    <a:p>
                      <a:pPr algn="ctr" fontAlgn="ctr"/>
                      <a:r>
                        <a:rPr lang="en-US" sz="1100" b="0" i="0" u="none" strike="noStrike">
                          <a:solidFill>
                            <a:srgbClr val="000000"/>
                          </a:solidFill>
                          <a:effectLst/>
                          <a:latin typeface="Calibri"/>
                        </a:rPr>
                        <a:t>Limited</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12.31</a:t>
                      </a:r>
                    </a:p>
                  </a:txBody>
                  <a:tcPr marL="9525" marR="9525" marT="9525" marB="0" anchor="ctr">
                    <a:lnL>
                      <a:noFill/>
                    </a:lnL>
                    <a:lnR>
                      <a:noFill/>
                    </a:lnR>
                    <a:lnT>
                      <a:noFill/>
                    </a:lnT>
                    <a:lnB>
                      <a:noFill/>
                    </a:lnB>
                  </a:tcPr>
                </a:tc>
                <a:tc>
                  <a:txBody>
                    <a:bodyPr/>
                    <a:lstStyle/>
                    <a:p>
                      <a:pPr algn="ctr" fontAlgn="ctr"/>
                      <a:r>
                        <a:rPr lang="en-US" sz="1100" b="0" i="0" u="none" strike="noStrike">
                          <a:solidFill>
                            <a:srgbClr val="000000"/>
                          </a:solidFill>
                          <a:effectLst/>
                          <a:latin typeface="Calibri"/>
                        </a:rPr>
                        <a:t>3.693</a:t>
                      </a: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200025">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r>
                        <a:rPr lang="en-US" sz="1200" b="1" i="0" u="none" strike="noStrike">
                          <a:solidFill>
                            <a:srgbClr val="000000"/>
                          </a:solidFill>
                          <a:effectLst/>
                          <a:latin typeface="Calibri"/>
                        </a:rPr>
                        <a:t>Total Points</a:t>
                      </a: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Calibri"/>
                        </a:rPr>
                        <a:t>87.244</a:t>
                      </a:r>
                    </a:p>
                  </a:txBody>
                  <a:tcPr marL="9525" marR="9525" marT="9525" marB="0" anchor="b">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r>
              <a:tr h="400050">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l" fontAlgn="b"/>
                      <a:r>
                        <a:rPr lang="en-US" sz="1200" b="1" i="0" u="none" strike="noStrike">
                          <a:solidFill>
                            <a:srgbClr val="000000"/>
                          </a:solidFill>
                          <a:effectLst/>
                          <a:latin typeface="Calibri"/>
                        </a:rPr>
                        <a:t>Performance Index Percent</a:t>
                      </a:r>
                    </a:p>
                  </a:txBody>
                  <a:tcPr marL="9525" marR="9525" marT="9525" marB="0" anchor="b">
                    <a:lnL>
                      <a:noFill/>
                    </a:lnL>
                    <a:lnR>
                      <a:noFill/>
                    </a:lnR>
                    <a:lnT>
                      <a:noFill/>
                    </a:lnT>
                    <a:lnB>
                      <a:noFill/>
                    </a:lnB>
                  </a:tcPr>
                </a:tc>
                <a:tc>
                  <a:txBody>
                    <a:bodyPr/>
                    <a:lstStyle/>
                    <a:p>
                      <a:pPr algn="r" fontAlgn="b"/>
                      <a:r>
                        <a:rPr lang="en-US" sz="1200" b="1" i="0" u="none" strike="noStrike">
                          <a:solidFill>
                            <a:srgbClr val="000000"/>
                          </a:solidFill>
                          <a:effectLst/>
                          <a:latin typeface="Calibri"/>
                        </a:rPr>
                        <a:t>72.7</a:t>
                      </a:r>
                    </a:p>
                  </a:txBody>
                  <a:tcPr marL="9525" marR="9525" marT="9525" marB="0" anchor="b">
                    <a:lnL>
                      <a:noFill/>
                    </a:lnL>
                    <a:lnR>
                      <a:noFill/>
                    </a:lnR>
                    <a:lnT>
                      <a:noFill/>
                    </a:lnT>
                    <a:lnB>
                      <a:noFill/>
                    </a:lnB>
                  </a:tcPr>
                </a:tc>
                <a:tc>
                  <a:txBody>
                    <a:bodyPr/>
                    <a:lstStyle/>
                    <a:p>
                      <a:pPr algn="ctr" fontAlgn="ctr"/>
                      <a:endParaRPr lang="en-US" sz="1100" b="0" i="0" u="none" strike="noStrike">
                        <a:solidFill>
                          <a:srgbClr val="000000"/>
                        </a:solidFill>
                        <a:effectLst/>
                        <a:latin typeface="Calibri"/>
                      </a:endParaRPr>
                    </a:p>
                  </a:txBody>
                  <a:tcPr marL="9525" marR="9525" marT="9525" marB="0" anchor="ctr">
                    <a:lnL>
                      <a:noFill/>
                    </a:lnL>
                    <a:lnR>
                      <a:noFill/>
                    </a:lnR>
                    <a:lnT>
                      <a:noFill/>
                    </a:lnT>
                    <a:lnB>
                      <a:noFill/>
                    </a:lnB>
                  </a:tcPr>
                </a:tc>
                <a:tc>
                  <a:txBody>
                    <a:bodyPr/>
                    <a:lstStyle/>
                    <a:p>
                      <a:pPr algn="ctr" fontAlgn="ctr"/>
                      <a:endParaRPr lang="en-US" sz="1100" b="0" i="0" u="none" strike="noStrike" dirty="0">
                        <a:solidFill>
                          <a:srgbClr val="000000"/>
                        </a:solidFill>
                        <a:effectLst/>
                        <a:latin typeface="Calibri"/>
                      </a:endParaRPr>
                    </a:p>
                  </a:txBody>
                  <a:tcPr marL="9525" marR="9525" marT="9525" marB="0" anchor="ctr">
                    <a:lnL>
                      <a:noFill/>
                    </a:lnL>
                    <a:lnR>
                      <a:noFill/>
                    </a:lnR>
                    <a:lnT>
                      <a:noFill/>
                    </a:lnT>
                    <a:lnB>
                      <a:noFill/>
                    </a:lnB>
                  </a:tcPr>
                </a:tc>
              </a:tr>
            </a:tbl>
          </a:graphicData>
        </a:graphic>
      </p:graphicFrame>
    </p:spTree>
    <p:extLst>
      <p:ext uri="{BB962C8B-B14F-4D97-AF65-F5344CB8AC3E}">
        <p14:creationId xmlns:p14="http://schemas.microsoft.com/office/powerpoint/2010/main" val="1875811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4479"/>
            <a:ext cx="8229600" cy="813933"/>
          </a:xfrm>
        </p:spPr>
        <p:txBody>
          <a:bodyPr>
            <a:normAutofit/>
          </a:bodyPr>
          <a:lstStyle/>
          <a:p>
            <a:r>
              <a:rPr lang="en-US" dirty="0"/>
              <a:t>Setting Targets for this School Year</a:t>
            </a:r>
          </a:p>
        </p:txBody>
      </p:sp>
      <p:sp>
        <p:nvSpPr>
          <p:cNvPr id="3" name="Content Placeholder 2"/>
          <p:cNvSpPr>
            <a:spLocks noGrp="1"/>
          </p:cNvSpPr>
          <p:nvPr>
            <p:ph idx="1"/>
          </p:nvPr>
        </p:nvSpPr>
        <p:spPr>
          <a:xfrm>
            <a:off x="457200" y="1819275"/>
            <a:ext cx="8229600" cy="4306888"/>
          </a:xfrm>
        </p:spPr>
        <p:txBody>
          <a:bodyPr>
            <a:normAutofit/>
          </a:bodyPr>
          <a:lstStyle/>
          <a:p>
            <a:pPr marL="457200" lvl="1" indent="0">
              <a:buNone/>
            </a:pPr>
            <a:endParaRPr lang="en-US" dirty="0" smtClean="0"/>
          </a:p>
          <a:p>
            <a:pPr marL="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919732677"/>
              </p:ext>
            </p:extLst>
          </p:nvPr>
        </p:nvGraphicFramePr>
        <p:xfrm>
          <a:off x="685799" y="1969344"/>
          <a:ext cx="8001002" cy="3787675"/>
        </p:xfrm>
        <a:graphic>
          <a:graphicData uri="http://schemas.openxmlformats.org/drawingml/2006/table">
            <a:tbl>
              <a:tblPr/>
              <a:tblGrid>
                <a:gridCol w="1037064"/>
                <a:gridCol w="1037064"/>
                <a:gridCol w="359627"/>
                <a:gridCol w="1037064"/>
                <a:gridCol w="702527"/>
                <a:gridCol w="1062154"/>
                <a:gridCol w="657922"/>
                <a:gridCol w="657922"/>
                <a:gridCol w="1449658"/>
              </a:tblGrid>
              <a:tr h="516502">
                <a:tc>
                  <a:txBody>
                    <a:bodyPr/>
                    <a:lstStyle/>
                    <a:p>
                      <a:pPr algn="ctr" fontAlgn="ctr"/>
                      <a:r>
                        <a:rPr lang="en-US" sz="1000" b="1" i="0" u="none" strike="noStrike">
                          <a:solidFill>
                            <a:srgbClr val="000000"/>
                          </a:solidFill>
                          <a:effectLst/>
                          <a:latin typeface="Calibri"/>
                        </a:rPr>
                        <a:t>First Name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Last Name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grade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OST 2019 Performance Level</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OST 2019 Scaled Score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NWEA Fall Performance Level</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NWEA Fall RIT Score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NWEA Fall Percentile</a:t>
                      </a:r>
                    </a:p>
                  </a:txBody>
                  <a:tcPr marL="8608" marR="8608" marT="8608" marB="0" anchor="ctr">
                    <a:lnL>
                      <a:noFill/>
                    </a:lnL>
                    <a:lnR>
                      <a:noFill/>
                    </a:lnR>
                    <a:lnT>
                      <a:noFill/>
                    </a:lnT>
                    <a:lnB>
                      <a:noFill/>
                    </a:lnB>
                  </a:tcPr>
                </a:tc>
                <a:tc>
                  <a:txBody>
                    <a:bodyPr/>
                    <a:lstStyle/>
                    <a:p>
                      <a:pPr algn="ctr" fontAlgn="ctr"/>
                      <a:r>
                        <a:rPr lang="en-US" sz="1000" b="1" i="0" u="none" strike="noStrike">
                          <a:solidFill>
                            <a:srgbClr val="000000"/>
                          </a:solidFill>
                          <a:effectLst/>
                          <a:latin typeface="Calibri"/>
                        </a:rPr>
                        <a:t>Performance Level Movement</a:t>
                      </a:r>
                    </a:p>
                  </a:txBody>
                  <a:tcPr marL="8608" marR="8608" marT="8608" marB="0" anchor="ctr">
                    <a:lnL>
                      <a:noFill/>
                    </a:lnL>
                    <a:lnR>
                      <a:noFill/>
                    </a:lnR>
                    <a:lnT>
                      <a:noFill/>
                    </a:lnT>
                    <a:lnB>
                      <a:noFill/>
                    </a:lnB>
                  </a:tcPr>
                </a:tc>
              </a:tr>
              <a:tr h="172167">
                <a:tc>
                  <a:txBody>
                    <a:bodyPr/>
                    <a:lstStyle/>
                    <a:p>
                      <a:pPr algn="l" fontAlgn="b"/>
                      <a:endParaRPr lang="en-US" sz="1000" b="0" i="0" u="none" strike="noStrike" dirty="0">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725</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200</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55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725</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200</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55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682</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184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18</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682</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184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18</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693</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182</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693</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182</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687</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164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l" fontAlgn="b"/>
                      <a:r>
                        <a:rPr lang="en-US" sz="1000" b="0" i="0" u="none" strike="noStrike">
                          <a:solidFill>
                            <a:srgbClr val="000000"/>
                          </a:solidFill>
                          <a:effectLst/>
                          <a:latin typeface="Calibri"/>
                        </a:rPr>
                        <a:t>687</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164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1</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l" fontAlgn="b"/>
                      <a:r>
                        <a:rPr lang="en-US" sz="1000" b="0" i="0" u="none" strike="noStrike">
                          <a:solidFill>
                            <a:srgbClr val="000000"/>
                          </a:solidFill>
                          <a:effectLst/>
                          <a:latin typeface="Calibri"/>
                        </a:rPr>
                        <a:t>700</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r" fontAlgn="b"/>
                      <a:r>
                        <a:rPr lang="en-US" sz="1000" b="0" i="0" u="none" strike="noStrike">
                          <a:solidFill>
                            <a:srgbClr val="000000"/>
                          </a:solidFill>
                          <a:effectLst/>
                          <a:latin typeface="Calibri"/>
                        </a:rPr>
                        <a:t>196</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44</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l" fontAlgn="b"/>
                      <a:r>
                        <a:rPr lang="en-US" sz="1000" b="0" i="0" u="none" strike="noStrike">
                          <a:solidFill>
                            <a:srgbClr val="000000"/>
                          </a:solidFill>
                          <a:effectLst/>
                          <a:latin typeface="Calibri"/>
                        </a:rPr>
                        <a:t>703</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r" fontAlgn="b"/>
                      <a:r>
                        <a:rPr lang="en-US" sz="1000" b="0" i="0" u="none" strike="noStrike">
                          <a:solidFill>
                            <a:srgbClr val="000000"/>
                          </a:solidFill>
                          <a:effectLst/>
                          <a:latin typeface="Calibri"/>
                        </a:rPr>
                        <a:t>194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39</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738</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206</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69</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738</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206</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69</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744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205</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67</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l" fontAlgn="b"/>
                      <a:r>
                        <a:rPr lang="en-US" sz="1000" b="0" i="0" u="none" strike="noStrike">
                          <a:solidFill>
                            <a:srgbClr val="000000"/>
                          </a:solidFill>
                          <a:effectLst/>
                          <a:latin typeface="Calibri"/>
                        </a:rPr>
                        <a:t>708</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Basic</a:t>
                      </a:r>
                    </a:p>
                  </a:txBody>
                  <a:tcPr marL="8608" marR="8608" marT="8608" marB="0" anchor="b">
                    <a:lnL>
                      <a:noFill/>
                    </a:lnL>
                    <a:lnR>
                      <a:noFill/>
                    </a:lnR>
                    <a:lnT>
                      <a:noFill/>
                    </a:lnT>
                    <a:lnB>
                      <a:noFill/>
                    </a:lnB>
                    <a:solidFill>
                      <a:srgbClr val="FF4500"/>
                    </a:solidFill>
                  </a:tcPr>
                </a:tc>
                <a:tc>
                  <a:txBody>
                    <a:bodyPr/>
                    <a:lstStyle/>
                    <a:p>
                      <a:pPr algn="r" fontAlgn="b"/>
                      <a:r>
                        <a:rPr lang="en-US" sz="1000" b="0" i="0" u="none" strike="noStrike">
                          <a:solidFill>
                            <a:srgbClr val="000000"/>
                          </a:solidFill>
                          <a:effectLst/>
                          <a:latin typeface="Calibri"/>
                        </a:rPr>
                        <a:t>194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39</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Advanced</a:t>
                      </a:r>
                    </a:p>
                  </a:txBody>
                  <a:tcPr marL="8608" marR="8608" marT="8608" marB="0" anchor="b">
                    <a:lnL>
                      <a:noFill/>
                    </a:lnL>
                    <a:lnR>
                      <a:noFill/>
                    </a:lnR>
                    <a:lnT>
                      <a:noFill/>
                    </a:lnT>
                    <a:lnB>
                      <a:noFill/>
                    </a:lnB>
                    <a:solidFill>
                      <a:srgbClr val="0000FF"/>
                    </a:solidFill>
                  </a:tcPr>
                </a:tc>
                <a:tc>
                  <a:txBody>
                    <a:bodyPr/>
                    <a:lstStyle/>
                    <a:p>
                      <a:pPr algn="l" fontAlgn="b"/>
                      <a:r>
                        <a:rPr lang="en-US" sz="1000" b="0" i="0" u="none" strike="noStrike">
                          <a:solidFill>
                            <a:srgbClr val="000000"/>
                          </a:solidFill>
                          <a:effectLst/>
                          <a:latin typeface="Calibri"/>
                        </a:rPr>
                        <a:t>755</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r" fontAlgn="b"/>
                      <a:r>
                        <a:rPr lang="en-US" sz="1000" b="0" i="0" u="none" strike="noStrike">
                          <a:solidFill>
                            <a:srgbClr val="000000"/>
                          </a:solidFill>
                          <a:effectLst/>
                          <a:latin typeface="Calibri"/>
                        </a:rPr>
                        <a:t>214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85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Advanced</a:t>
                      </a:r>
                    </a:p>
                  </a:txBody>
                  <a:tcPr marL="8608" marR="8608" marT="8608" marB="0" anchor="b">
                    <a:lnL>
                      <a:noFill/>
                    </a:lnL>
                    <a:lnR>
                      <a:noFill/>
                    </a:lnR>
                    <a:lnT>
                      <a:noFill/>
                    </a:lnT>
                    <a:lnB>
                      <a:noFill/>
                    </a:lnB>
                    <a:solidFill>
                      <a:srgbClr val="0000FF"/>
                    </a:solidFill>
                  </a:tcPr>
                </a:tc>
                <a:tc>
                  <a:txBody>
                    <a:bodyPr/>
                    <a:lstStyle/>
                    <a:p>
                      <a:pPr algn="l" fontAlgn="b"/>
                      <a:r>
                        <a:rPr lang="en-US" sz="1000" b="0" i="0" u="none" strike="noStrike">
                          <a:solidFill>
                            <a:srgbClr val="000000"/>
                          </a:solidFill>
                          <a:effectLst/>
                          <a:latin typeface="Calibri"/>
                        </a:rPr>
                        <a:t>755</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r" fontAlgn="b"/>
                      <a:r>
                        <a:rPr lang="en-US" sz="1000" b="0" i="0" u="none" strike="noStrike">
                          <a:solidFill>
                            <a:srgbClr val="000000"/>
                          </a:solidFill>
                          <a:effectLst/>
                          <a:latin typeface="Calibri"/>
                        </a:rPr>
                        <a:t>214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85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744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207</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72</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733</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Proficient</a:t>
                      </a:r>
                    </a:p>
                  </a:txBody>
                  <a:tcPr marL="8608" marR="8608" marT="8608" marB="0" anchor="b">
                    <a:lnL>
                      <a:noFill/>
                    </a:lnL>
                    <a:lnR>
                      <a:noFill/>
                    </a:lnR>
                    <a:lnT>
                      <a:noFill/>
                    </a:lnT>
                    <a:lnB>
                      <a:noFill/>
                    </a:lnB>
                    <a:solidFill>
                      <a:srgbClr val="FFD700"/>
                    </a:solidFill>
                  </a:tcPr>
                </a:tc>
                <a:tc>
                  <a:txBody>
                    <a:bodyPr/>
                    <a:lstStyle/>
                    <a:p>
                      <a:pPr algn="r" fontAlgn="b"/>
                      <a:r>
                        <a:rPr lang="en-US" sz="1000" b="0" i="0" u="none" strike="noStrike">
                          <a:solidFill>
                            <a:srgbClr val="000000"/>
                          </a:solidFill>
                          <a:effectLst/>
                          <a:latin typeface="Calibri"/>
                        </a:rPr>
                        <a:t>204</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65</a:t>
                      </a: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Declined 1 Level</a:t>
                      </a:r>
                    </a:p>
                  </a:txBody>
                  <a:tcPr marL="8608" marR="8608" marT="8608" marB="0" anchor="b">
                    <a:lnL>
                      <a:noFill/>
                    </a:lnL>
                    <a:lnR>
                      <a:noFill/>
                    </a:lnR>
                    <a:lnT>
                      <a:noFill/>
                    </a:lnT>
                    <a:lnB>
                      <a:noFill/>
                    </a:lnB>
                  </a:tcPr>
                </a:tc>
              </a:tr>
              <a:tr h="172167">
                <a:tc>
                  <a:txBody>
                    <a:bodyPr/>
                    <a:lstStyle/>
                    <a:p>
                      <a:pPr algn="l" fontAlgn="b"/>
                      <a:endParaRPr lang="en-US" sz="1000" b="0" i="0" u="none" strike="noStrike">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Calibri"/>
                      </a:endParaRPr>
                    </a:p>
                  </a:txBody>
                  <a:tcPr marL="8608" marR="8608" marT="8608" marB="0" anchor="b">
                    <a:lnL>
                      <a:noFill/>
                    </a:lnL>
                    <a:lnR>
                      <a:noFill/>
                    </a:lnR>
                    <a:lnT>
                      <a:noFill/>
                    </a:lnT>
                    <a:lnB>
                      <a:noFill/>
                    </a:lnB>
                  </a:tcPr>
                </a:tc>
                <a:tc>
                  <a:txBody>
                    <a:bodyPr/>
                    <a:lstStyle/>
                    <a:p>
                      <a:pPr algn="l" fontAlgn="b"/>
                      <a:r>
                        <a:rPr lang="en-US" sz="1000" b="0" i="0" u="none" strike="noStrike">
                          <a:solidFill>
                            <a:srgbClr val="000000"/>
                          </a:solidFill>
                          <a:effectLst/>
                          <a:latin typeface="Calibri"/>
                        </a:rPr>
                        <a:t>04</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Accelerated</a:t>
                      </a:r>
                    </a:p>
                  </a:txBody>
                  <a:tcPr marL="8608" marR="8608" marT="8608" marB="0" anchor="b">
                    <a:lnL>
                      <a:noFill/>
                    </a:lnL>
                    <a:lnR>
                      <a:noFill/>
                    </a:lnR>
                    <a:lnT>
                      <a:noFill/>
                    </a:lnT>
                    <a:lnB>
                      <a:noFill/>
                    </a:lnB>
                    <a:solidFill>
                      <a:srgbClr val="00B300"/>
                    </a:solidFill>
                  </a:tcPr>
                </a:tc>
                <a:tc>
                  <a:txBody>
                    <a:bodyPr/>
                    <a:lstStyle/>
                    <a:p>
                      <a:pPr algn="l" fontAlgn="b"/>
                      <a:r>
                        <a:rPr lang="en-US" sz="1000" b="0" i="0" u="none" strike="noStrike">
                          <a:solidFill>
                            <a:srgbClr val="000000"/>
                          </a:solidFill>
                          <a:effectLst/>
                          <a:latin typeface="Calibri"/>
                        </a:rPr>
                        <a:t>733</a:t>
                      </a:r>
                    </a:p>
                  </a:txBody>
                  <a:tcPr marL="8608" marR="8608" marT="8608" marB="0" anchor="b">
                    <a:lnL>
                      <a:noFill/>
                    </a:lnL>
                    <a:lnR>
                      <a:noFill/>
                    </a:lnR>
                    <a:lnT>
                      <a:noFill/>
                    </a:lnT>
                    <a:lnB>
                      <a:noFill/>
                    </a:lnB>
                  </a:tcPr>
                </a:tc>
                <a:tc>
                  <a:txBody>
                    <a:bodyPr/>
                    <a:lstStyle/>
                    <a:p>
                      <a:pPr algn="l" fontAlgn="b"/>
                      <a:r>
                        <a:rPr lang="en-US" sz="1000" b="1" i="0" u="none" strike="noStrike">
                          <a:solidFill>
                            <a:srgbClr val="000000"/>
                          </a:solidFill>
                          <a:effectLst/>
                          <a:latin typeface="Calibri"/>
                        </a:rPr>
                        <a:t>Limited</a:t>
                      </a:r>
                    </a:p>
                  </a:txBody>
                  <a:tcPr marL="8608" marR="8608" marT="8608" marB="0" anchor="b">
                    <a:lnL>
                      <a:noFill/>
                    </a:lnL>
                    <a:lnR>
                      <a:noFill/>
                    </a:lnR>
                    <a:lnT>
                      <a:noFill/>
                    </a:lnT>
                    <a:lnB>
                      <a:noFill/>
                    </a:lnB>
                    <a:solidFill>
                      <a:srgbClr val="FF0000"/>
                    </a:solidFill>
                  </a:tcPr>
                </a:tc>
                <a:tc>
                  <a:txBody>
                    <a:bodyPr/>
                    <a:lstStyle/>
                    <a:p>
                      <a:pPr algn="r" fontAlgn="b"/>
                      <a:r>
                        <a:rPr lang="en-US" sz="1000" b="0" i="0" u="none" strike="noStrike">
                          <a:solidFill>
                            <a:srgbClr val="000000"/>
                          </a:solidFill>
                          <a:effectLst/>
                          <a:latin typeface="Calibri"/>
                        </a:rPr>
                        <a:t>173</a:t>
                      </a:r>
                    </a:p>
                  </a:txBody>
                  <a:tcPr marL="8608" marR="8608" marT="8608" marB="0" anchor="b">
                    <a:lnL>
                      <a:noFill/>
                    </a:lnL>
                    <a:lnR>
                      <a:noFill/>
                    </a:lnR>
                    <a:lnT>
                      <a:noFill/>
                    </a:lnT>
                    <a:lnB>
                      <a:noFill/>
                    </a:lnB>
                  </a:tcPr>
                </a:tc>
                <a:tc>
                  <a:txBody>
                    <a:bodyPr/>
                    <a:lstStyle/>
                    <a:p>
                      <a:pPr algn="r" fontAlgn="b"/>
                      <a:r>
                        <a:rPr lang="en-US" sz="1000" b="0" i="0" u="none" strike="noStrike">
                          <a:solidFill>
                            <a:srgbClr val="000000"/>
                          </a:solidFill>
                          <a:effectLst/>
                          <a:latin typeface="Calibri"/>
                        </a:rPr>
                        <a:t>5</a:t>
                      </a:r>
                    </a:p>
                  </a:txBody>
                  <a:tcPr marL="8608" marR="8608" marT="8608" marB="0" anchor="b">
                    <a:lnL>
                      <a:noFill/>
                    </a:lnL>
                    <a:lnR>
                      <a:noFill/>
                    </a:lnR>
                    <a:lnT>
                      <a:noFill/>
                    </a:lnT>
                    <a:lnB>
                      <a:noFill/>
                    </a:lnB>
                  </a:tcPr>
                </a:tc>
                <a:tc>
                  <a:txBody>
                    <a:bodyPr/>
                    <a:lstStyle/>
                    <a:p>
                      <a:pPr algn="l" fontAlgn="b"/>
                      <a:r>
                        <a:rPr lang="en-US" sz="1000" b="0" i="0" u="none" strike="noStrike" dirty="0">
                          <a:solidFill>
                            <a:srgbClr val="000000"/>
                          </a:solidFill>
                          <a:effectLst/>
                          <a:latin typeface="Calibri"/>
                        </a:rPr>
                        <a:t>Declined 3 Levels</a:t>
                      </a:r>
                    </a:p>
                  </a:txBody>
                  <a:tcPr marL="8608" marR="8608" marT="8608" marB="0" anchor="b">
                    <a:lnL>
                      <a:noFill/>
                    </a:lnL>
                    <a:lnR>
                      <a:noFill/>
                    </a:lnR>
                    <a:lnT>
                      <a:noFill/>
                    </a:lnT>
                    <a:lnB>
                      <a:noFill/>
                    </a:lnB>
                  </a:tcPr>
                </a:tc>
              </a:tr>
            </a:tbl>
          </a:graphicData>
        </a:graphic>
      </p:graphicFrame>
    </p:spTree>
    <p:extLst>
      <p:ext uri="{BB962C8B-B14F-4D97-AF65-F5344CB8AC3E}">
        <p14:creationId xmlns:p14="http://schemas.microsoft.com/office/powerpoint/2010/main" val="8542340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6787"/>
            <a:ext cx="7772400" cy="1470025"/>
          </a:xfrm>
        </p:spPr>
        <p:txBody>
          <a:bodyPr/>
          <a:lstStyle/>
          <a:p>
            <a:r>
              <a:rPr lang="en-US" dirty="0">
                <a:solidFill>
                  <a:srgbClr val="0080FF"/>
                </a:solidFill>
              </a:rPr>
              <a:t>AAP 2: Complex Academic Tasks</a:t>
            </a:r>
          </a:p>
        </p:txBody>
      </p:sp>
      <p:sp>
        <p:nvSpPr>
          <p:cNvPr id="5" name="Subtitle 4">
            <a:extLst>
              <a:ext uri="{FF2B5EF4-FFF2-40B4-BE49-F238E27FC236}">
                <a16:creationId xmlns:a16="http://schemas.microsoft.com/office/drawing/2014/main" xmlns="" id="{3A2BDFAF-4D8B-5E4B-8ECC-547A3A2AECDC}"/>
              </a:ext>
            </a:extLst>
          </p:cNvPr>
          <p:cNvSpPr>
            <a:spLocks noGrp="1"/>
          </p:cNvSpPr>
          <p:nvPr>
            <p:ph type="subTitle" idx="1"/>
          </p:nvPr>
        </p:nvSpPr>
        <p:spPr/>
        <p:txBody>
          <a:bodyPr/>
          <a:lstStyle/>
          <a:p>
            <a:r>
              <a:rPr lang="en-US" dirty="0"/>
              <a:t>November 14 – 18, 2019</a:t>
            </a:r>
          </a:p>
        </p:txBody>
      </p:sp>
    </p:spTree>
    <p:extLst>
      <p:ext uri="{BB962C8B-B14F-4D97-AF65-F5344CB8AC3E}">
        <p14:creationId xmlns:p14="http://schemas.microsoft.com/office/powerpoint/2010/main" val="26063125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fontScale="90000"/>
          </a:bodyPr>
          <a:lstStyle/>
          <a:p>
            <a:r>
              <a:rPr lang="en-US" dirty="0"/>
              <a:t>High Quality Differentiated Instruction:</a:t>
            </a:r>
          </a:p>
        </p:txBody>
      </p:sp>
      <p:sp>
        <p:nvSpPr>
          <p:cNvPr id="3" name="Content Placeholder 2"/>
          <p:cNvSpPr>
            <a:spLocks noGrp="1"/>
          </p:cNvSpPr>
          <p:nvPr>
            <p:ph idx="1"/>
          </p:nvPr>
        </p:nvSpPr>
        <p:spPr>
          <a:xfrm>
            <a:off x="879566" y="1403529"/>
            <a:ext cx="7541623" cy="1214553"/>
          </a:xfrm>
        </p:spPr>
        <p:txBody>
          <a:bodyPr>
            <a:normAutofit fontScale="92500"/>
          </a:bodyPr>
          <a:lstStyle/>
          <a:p>
            <a:pPr marL="0" indent="0">
              <a:buNone/>
            </a:pPr>
            <a:r>
              <a:rPr lang="en-US" dirty="0"/>
              <a:t>High quality instruction is the result of a strong implementation of the </a:t>
            </a:r>
            <a:r>
              <a:rPr lang="en-US" b="1" u="sng" dirty="0">
                <a:solidFill>
                  <a:schemeClr val="accent1"/>
                </a:solidFill>
              </a:rPr>
              <a:t>instructional core</a:t>
            </a:r>
            <a:r>
              <a:rPr lang="en-US" dirty="0"/>
              <a:t>.  </a:t>
            </a:r>
          </a:p>
          <a:p>
            <a:pPr marL="0" indent="0">
              <a:buNone/>
            </a:pPr>
            <a:endParaRPr lang="en-US" dirty="0"/>
          </a:p>
          <a:p>
            <a:pPr marL="0" indent="0">
              <a:buNone/>
            </a:pPr>
            <a:endParaRPr lang="en-US" dirty="0"/>
          </a:p>
        </p:txBody>
      </p:sp>
      <p:pic>
        <p:nvPicPr>
          <p:cNvPr id="1026" name="Picture 2" descr="Image result for instructional co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6880" y="2420983"/>
            <a:ext cx="5039147" cy="3509553"/>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fontScale="90000"/>
          </a:bodyPr>
          <a:lstStyle/>
          <a:p>
            <a:r>
              <a:rPr lang="en-US" dirty="0"/>
              <a:t>High Quality Differentiated Instruction:</a:t>
            </a:r>
          </a:p>
        </p:txBody>
      </p:sp>
      <p:sp>
        <p:nvSpPr>
          <p:cNvPr id="3" name="Content Placeholder 2"/>
          <p:cNvSpPr>
            <a:spLocks noGrp="1"/>
          </p:cNvSpPr>
          <p:nvPr>
            <p:ph idx="1"/>
          </p:nvPr>
        </p:nvSpPr>
        <p:spPr/>
        <p:txBody>
          <a:bodyPr>
            <a:normAutofit fontScale="85000" lnSpcReduction="10000"/>
          </a:bodyPr>
          <a:lstStyle/>
          <a:p>
            <a:r>
              <a:rPr lang="en-US" dirty="0"/>
              <a:t>It is a personalized, challenging, rigorous and standards aligned curriculum. </a:t>
            </a:r>
          </a:p>
          <a:p>
            <a:r>
              <a:rPr lang="en-US" dirty="0"/>
              <a:t>Teachers provide students with opportunities to make good choices in how they learn, probe students with questions that increase in cognitive complexity and provide feedback to students that is timely, actionable and specific. </a:t>
            </a:r>
          </a:p>
          <a:p>
            <a:r>
              <a:rPr lang="en-US" dirty="0"/>
              <a:t>Students engage in cooperative learning, make connections and make appropriate choices for their learning so that they can demonstrate mastery on complex academic tasks in a variety of ways</a:t>
            </a:r>
          </a:p>
          <a:p>
            <a:pPr marL="0" indent="0">
              <a:buNone/>
            </a:pPr>
            <a:endParaRPr lang="en-US" dirty="0"/>
          </a:p>
        </p:txBody>
      </p:sp>
    </p:spTree>
    <p:extLst>
      <p:ext uri="{BB962C8B-B14F-4D97-AF65-F5344CB8AC3E}">
        <p14:creationId xmlns:p14="http://schemas.microsoft.com/office/powerpoint/2010/main" val="25498547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fontScale="90000"/>
          </a:bodyPr>
          <a:lstStyle/>
          <a:p>
            <a:r>
              <a:rPr lang="en-US" dirty="0"/>
              <a:t>High Quality Differentiated Instruction:</a:t>
            </a:r>
          </a:p>
        </p:txBody>
      </p:sp>
      <p:sp>
        <p:nvSpPr>
          <p:cNvPr id="3" name="Content Placeholder 2"/>
          <p:cNvSpPr>
            <a:spLocks noGrp="1"/>
          </p:cNvSpPr>
          <p:nvPr>
            <p:ph idx="1"/>
          </p:nvPr>
        </p:nvSpPr>
        <p:spPr/>
        <p:txBody>
          <a:bodyPr>
            <a:normAutofit/>
          </a:bodyPr>
          <a:lstStyle/>
          <a:p>
            <a:pPr algn="ctr"/>
            <a:r>
              <a:rPr lang="en-US" sz="5400" u="sng" dirty="0">
                <a:solidFill>
                  <a:srgbClr val="0080FF"/>
                </a:solidFill>
              </a:rPr>
              <a:t>Complex Academic Tasks</a:t>
            </a:r>
          </a:p>
          <a:p>
            <a:pPr algn="ctr"/>
            <a:r>
              <a:rPr lang="en-US" sz="5400" dirty="0"/>
              <a:t>Gradual Release</a:t>
            </a:r>
          </a:p>
          <a:p>
            <a:pPr algn="ctr"/>
            <a:r>
              <a:rPr lang="en-US" sz="5400" dirty="0"/>
              <a:t>Student Engagement and Agency (voice and choice)</a:t>
            </a:r>
          </a:p>
        </p:txBody>
      </p:sp>
    </p:spTree>
    <p:extLst>
      <p:ext uri="{BB962C8B-B14F-4D97-AF65-F5344CB8AC3E}">
        <p14:creationId xmlns:p14="http://schemas.microsoft.com/office/powerpoint/2010/main" val="7338365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fontScale="90000"/>
          </a:bodyPr>
          <a:lstStyle/>
          <a:p>
            <a:r>
              <a:rPr lang="en-US" dirty="0"/>
              <a:t>September Homework Assignment:</a:t>
            </a:r>
          </a:p>
        </p:txBody>
      </p:sp>
      <p:sp>
        <p:nvSpPr>
          <p:cNvPr id="3" name="Content Placeholder 2"/>
          <p:cNvSpPr>
            <a:spLocks noGrp="1"/>
          </p:cNvSpPr>
          <p:nvPr>
            <p:ph idx="1"/>
          </p:nvPr>
        </p:nvSpPr>
        <p:spPr/>
        <p:txBody>
          <a:bodyPr>
            <a:normAutofit/>
          </a:bodyPr>
          <a:lstStyle/>
          <a:p>
            <a:pPr marL="0" indent="0">
              <a:buNone/>
            </a:pPr>
            <a:r>
              <a:rPr lang="en-US" dirty="0"/>
              <a:t>How will you introduce one of the following big ideas to your staff?</a:t>
            </a:r>
          </a:p>
          <a:p>
            <a:pPr lvl="1"/>
            <a:r>
              <a:rPr lang="en-US" dirty="0"/>
              <a:t>Learning in our schools is engaging, rigorous, challenging and fun.</a:t>
            </a:r>
          </a:p>
          <a:p>
            <a:pPr lvl="1"/>
            <a:r>
              <a:rPr lang="en-US" dirty="0"/>
              <a:t>All students deserve an excellent education and equity of access and service.</a:t>
            </a:r>
          </a:p>
          <a:p>
            <a:pPr lvl="1"/>
            <a:r>
              <a:rPr lang="en-US" dirty="0">
                <a:solidFill>
                  <a:srgbClr val="0080FF"/>
                </a:solidFill>
              </a:rPr>
              <a:t>Our students must be presented with complex academic tasks in order to develop the Attributes of a CMSD Graduate. </a:t>
            </a:r>
          </a:p>
          <a:p>
            <a:pPr marL="0" indent="0">
              <a:buNone/>
            </a:pPr>
            <a:endParaRPr lang="en-US" dirty="0">
              <a:solidFill>
                <a:schemeClr val="tx2"/>
              </a:solidFill>
            </a:endParaRPr>
          </a:p>
          <a:p>
            <a:pPr marL="0" indent="0">
              <a:buNone/>
            </a:pPr>
            <a:endParaRPr lang="en-US" dirty="0"/>
          </a:p>
        </p:txBody>
      </p:sp>
    </p:spTree>
    <p:extLst>
      <p:ext uri="{BB962C8B-B14F-4D97-AF65-F5344CB8AC3E}">
        <p14:creationId xmlns:p14="http://schemas.microsoft.com/office/powerpoint/2010/main" val="4098979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a:t>Complex Academic Tasks</a:t>
            </a:r>
          </a:p>
        </p:txBody>
      </p:sp>
      <p:sp>
        <p:nvSpPr>
          <p:cNvPr id="3" name="Content Placeholder 2"/>
          <p:cNvSpPr>
            <a:spLocks noGrp="1"/>
          </p:cNvSpPr>
          <p:nvPr>
            <p:ph idx="1"/>
          </p:nvPr>
        </p:nvSpPr>
        <p:spPr/>
        <p:txBody>
          <a:bodyPr>
            <a:normAutofit fontScale="92500" lnSpcReduction="10000"/>
          </a:bodyPr>
          <a:lstStyle/>
          <a:p>
            <a:pPr marL="0" indent="0">
              <a:buNone/>
            </a:pPr>
            <a:r>
              <a:rPr lang="en-US" sz="5400" dirty="0">
                <a:solidFill>
                  <a:schemeClr val="accent1"/>
                </a:solidFill>
              </a:rPr>
              <a:t>“If we want students to develop the capacity to think, reason, and problem solve, then we need to start with high-level, cognitively complex tasks.” </a:t>
            </a:r>
            <a:r>
              <a:rPr lang="en-US" sz="5400" dirty="0"/>
              <a:t>- Stein and Lane 1996</a:t>
            </a:r>
          </a:p>
          <a:p>
            <a:pPr marL="0" indent="0">
              <a:buNone/>
            </a:pPr>
            <a:endParaRPr lang="en-US" sz="5400" dirty="0"/>
          </a:p>
          <a:p>
            <a:pPr marL="0" indent="0">
              <a:buNone/>
            </a:pPr>
            <a:endParaRPr lang="en-US" sz="5400" dirty="0"/>
          </a:p>
          <a:p>
            <a:pPr marL="0" indent="0">
              <a:buNone/>
            </a:pPr>
            <a:endParaRPr lang="en-US" sz="5400" dirty="0"/>
          </a:p>
          <a:p>
            <a:pPr marL="0" indent="0">
              <a:buNone/>
            </a:pPr>
            <a:endParaRPr lang="en-US" sz="5400" dirty="0"/>
          </a:p>
        </p:txBody>
      </p:sp>
    </p:spTree>
    <p:extLst>
      <p:ext uri="{BB962C8B-B14F-4D97-AF65-F5344CB8AC3E}">
        <p14:creationId xmlns:p14="http://schemas.microsoft.com/office/powerpoint/2010/main" val="18382249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a:t>Complex Academic Tasks:</a:t>
            </a:r>
          </a:p>
        </p:txBody>
      </p:sp>
      <p:sp>
        <p:nvSpPr>
          <p:cNvPr id="3" name="Content Placeholder 2"/>
          <p:cNvSpPr>
            <a:spLocks noGrp="1"/>
          </p:cNvSpPr>
          <p:nvPr>
            <p:ph idx="1"/>
          </p:nvPr>
        </p:nvSpPr>
        <p:spPr>
          <a:xfrm>
            <a:off x="457200" y="1600200"/>
            <a:ext cx="8458200" cy="4525963"/>
          </a:xfrm>
        </p:spPr>
        <p:txBody>
          <a:bodyPr>
            <a:normAutofit fontScale="55000" lnSpcReduction="20000"/>
          </a:bodyPr>
          <a:lstStyle/>
          <a:p>
            <a:r>
              <a:rPr lang="en-US" sz="5400" dirty="0"/>
              <a:t>Are aligned to grade-level standards</a:t>
            </a:r>
          </a:p>
          <a:p>
            <a:r>
              <a:rPr lang="en-US" sz="5400" dirty="0"/>
              <a:t>Promote reasoning, problem solving, and present a real-world connection</a:t>
            </a:r>
          </a:p>
          <a:p>
            <a:r>
              <a:rPr lang="en-US" sz="5400" dirty="0"/>
              <a:t>Require higher order thinking skills (Bloom’s Taxonomy of Learning)</a:t>
            </a:r>
          </a:p>
          <a:p>
            <a:r>
              <a:rPr lang="en-US" sz="5400" dirty="0"/>
              <a:t>Require strategic thinking (short or long term- Webb Depth Of Knowledge)</a:t>
            </a:r>
          </a:p>
          <a:p>
            <a:r>
              <a:rPr lang="en-US" sz="5400" dirty="0"/>
              <a:t>In many cases, involve complex texts that expand students’ academic language</a:t>
            </a:r>
          </a:p>
          <a:p>
            <a:r>
              <a:rPr lang="en-US" sz="5400" dirty="0"/>
              <a:t>Lead to productive student struggle</a:t>
            </a:r>
          </a:p>
          <a:p>
            <a:pPr marL="0" indent="0">
              <a:buNone/>
            </a:pPr>
            <a:endParaRPr lang="en-US" sz="5400" dirty="0"/>
          </a:p>
        </p:txBody>
      </p:sp>
    </p:spTree>
    <p:extLst>
      <p:ext uri="{BB962C8B-B14F-4D97-AF65-F5344CB8AC3E}">
        <p14:creationId xmlns:p14="http://schemas.microsoft.com/office/powerpoint/2010/main" val="15266183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a:t>Let’s Examine a Complex Task</a:t>
            </a:r>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255520" y="1428206"/>
            <a:ext cx="4929051" cy="4754880"/>
          </a:xfrm>
        </p:spPr>
      </p:pic>
    </p:spTree>
    <p:extLst>
      <p:ext uri="{BB962C8B-B14F-4D97-AF65-F5344CB8AC3E}">
        <p14:creationId xmlns:p14="http://schemas.microsoft.com/office/powerpoint/2010/main" val="33354110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a:t>Discuss With Your Team:</a:t>
            </a:r>
          </a:p>
        </p:txBody>
      </p:sp>
      <p:sp>
        <p:nvSpPr>
          <p:cNvPr id="3" name="Content Placeholder 2"/>
          <p:cNvSpPr>
            <a:spLocks noGrp="1"/>
          </p:cNvSpPr>
          <p:nvPr>
            <p:ph idx="1"/>
          </p:nvPr>
        </p:nvSpPr>
        <p:spPr/>
        <p:txBody>
          <a:bodyPr>
            <a:normAutofit/>
          </a:bodyPr>
          <a:lstStyle/>
          <a:p>
            <a:r>
              <a:rPr lang="en-US" u="sng" dirty="0"/>
              <a:t>How</a:t>
            </a:r>
            <a:r>
              <a:rPr lang="en-US" dirty="0"/>
              <a:t> does this task fit the definition of a Complex Academic Task?</a:t>
            </a:r>
          </a:p>
          <a:p>
            <a:pPr lvl="1"/>
            <a:r>
              <a:rPr lang="en-US" dirty="0"/>
              <a:t>Aligned to grade level standard – person 1</a:t>
            </a:r>
          </a:p>
          <a:p>
            <a:pPr lvl="1"/>
            <a:r>
              <a:rPr lang="en-US" dirty="0"/>
              <a:t>Promote reasoning, problem solving, and present a real-world connection – person 2</a:t>
            </a:r>
          </a:p>
          <a:p>
            <a:pPr lvl="1"/>
            <a:r>
              <a:rPr lang="en-US" dirty="0"/>
              <a:t>Require higher order thinking skills (Bloom’s) – person 3</a:t>
            </a:r>
          </a:p>
          <a:p>
            <a:pPr lvl="1"/>
            <a:r>
              <a:rPr lang="en-US" dirty="0"/>
              <a:t>Require strategic thinking (DOK) – person 4</a:t>
            </a:r>
          </a:p>
          <a:p>
            <a:pPr lvl="1"/>
            <a:r>
              <a:rPr lang="en-US" dirty="0"/>
              <a:t>Lead to productive student struggle - ALL</a:t>
            </a:r>
          </a:p>
          <a:p>
            <a:pPr lvl="1"/>
            <a:endParaRPr lang="en-US" dirty="0"/>
          </a:p>
        </p:txBody>
      </p:sp>
    </p:spTree>
    <p:extLst>
      <p:ext uri="{BB962C8B-B14F-4D97-AF65-F5344CB8AC3E}">
        <p14:creationId xmlns:p14="http://schemas.microsoft.com/office/powerpoint/2010/main" val="22095826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1604"/>
            <a:ext cx="8229600" cy="813933"/>
          </a:xfrm>
        </p:spPr>
        <p:txBody>
          <a:bodyPr>
            <a:normAutofit/>
          </a:bodyPr>
          <a:lstStyle/>
          <a:p>
            <a:r>
              <a:rPr lang="en-US" dirty="0"/>
              <a:t>School Team Reflection</a:t>
            </a:r>
          </a:p>
        </p:txBody>
      </p:sp>
      <p:sp>
        <p:nvSpPr>
          <p:cNvPr id="3" name="Content Placeholder 2"/>
          <p:cNvSpPr>
            <a:spLocks noGrp="1"/>
          </p:cNvSpPr>
          <p:nvPr>
            <p:ph idx="1"/>
          </p:nvPr>
        </p:nvSpPr>
        <p:spPr/>
        <p:txBody>
          <a:bodyPr/>
          <a:lstStyle/>
          <a:p>
            <a:r>
              <a:rPr lang="en-US" dirty="0"/>
              <a:t>Has your monitoring of this year’s AAP given you insight into how often students are being exposed to Complex Academic Tasks this year?</a:t>
            </a:r>
          </a:p>
          <a:p>
            <a:r>
              <a:rPr lang="en-US" dirty="0"/>
              <a:t>What do the teachers in your building need to learn about Complex Academic Tasks?</a:t>
            </a:r>
          </a:p>
          <a:p>
            <a:r>
              <a:rPr lang="en-US" dirty="0"/>
              <a:t>How can you begin to support your teachers with their understanding of Complex Academic Tasks?</a:t>
            </a:r>
          </a:p>
        </p:txBody>
      </p:sp>
    </p:spTree>
    <p:extLst>
      <p:ext uri="{BB962C8B-B14F-4D97-AF65-F5344CB8AC3E}">
        <p14:creationId xmlns:p14="http://schemas.microsoft.com/office/powerpoint/2010/main" val="4958615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22514"/>
            <a:ext cx="8229600" cy="895124"/>
          </a:xfrm>
        </p:spPr>
        <p:txBody>
          <a:bodyPr>
            <a:normAutofit fontScale="90000"/>
          </a:bodyPr>
          <a:lstStyle/>
          <a:p>
            <a:r>
              <a:rPr lang="en-US" dirty="0"/>
              <a:t>AAP Feedback Session: Tuning Protocol</a:t>
            </a:r>
          </a:p>
        </p:txBody>
      </p:sp>
      <p:sp>
        <p:nvSpPr>
          <p:cNvPr id="3" name="Content Placeholder 2"/>
          <p:cNvSpPr>
            <a:spLocks noGrp="1"/>
          </p:cNvSpPr>
          <p:nvPr>
            <p:ph sz="half" idx="1"/>
          </p:nvPr>
        </p:nvSpPr>
        <p:spPr>
          <a:xfrm>
            <a:off x="457200" y="1600200"/>
            <a:ext cx="4376058" cy="4525963"/>
          </a:xfrm>
        </p:spPr>
        <p:txBody>
          <a:bodyPr>
            <a:normAutofit fontScale="92500" lnSpcReduction="10000"/>
          </a:bodyPr>
          <a:lstStyle/>
          <a:p>
            <a:r>
              <a:rPr lang="en-US" dirty="0"/>
              <a:t>Please transition to your AAP Feedback Session room</a:t>
            </a:r>
          </a:p>
          <a:p>
            <a:r>
              <a:rPr lang="en-US" dirty="0"/>
              <a:t>All feedback should center around the focus question:  </a:t>
            </a:r>
            <a:r>
              <a:rPr lang="en-US" i="1" dirty="0"/>
              <a:t>Is the presenter effectively monitoring the strategies identified within their AAP in a way that is likely to lead to improved student outcomes? How do you know?</a:t>
            </a:r>
            <a:endParaRPr lang="en-US" dirty="0"/>
          </a:p>
          <a:p>
            <a:pPr marL="0" indent="0">
              <a:buNone/>
            </a:pPr>
            <a:endParaRPr lang="en-US" dirty="0"/>
          </a:p>
          <a:p>
            <a:pPr marL="0" indent="0">
              <a:buNone/>
            </a:pPr>
            <a:endParaRPr lang="en-US" dirty="0"/>
          </a:p>
        </p:txBody>
      </p:sp>
      <p:pic>
        <p:nvPicPr>
          <p:cNvPr id="6" name="Content Placeholder 5"/>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4648200" y="1306286"/>
            <a:ext cx="4038600" cy="4415245"/>
          </a:xfrm>
        </p:spPr>
      </p:pic>
    </p:spTree>
    <p:extLst>
      <p:ext uri="{BB962C8B-B14F-4D97-AF65-F5344CB8AC3E}">
        <p14:creationId xmlns:p14="http://schemas.microsoft.com/office/powerpoint/2010/main" val="20393789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342</TotalTime>
  <Words>3013</Words>
  <Application>Microsoft Office PowerPoint</Application>
  <PresentationFormat>On-screen Show (4:3)</PresentationFormat>
  <Paragraphs>1059</Paragraphs>
  <Slides>29</Slides>
  <Notes>27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AAP 2: Setting Student Improvement Targets</vt:lpstr>
      <vt:lpstr>Rigorous but Achievable Targets</vt:lpstr>
      <vt:lpstr>Rigorous but Achievable Targets</vt:lpstr>
      <vt:lpstr>Rigorous but Achievable Targets</vt:lpstr>
      <vt:lpstr>Mapping Growth Expectations and Performance Levels</vt:lpstr>
      <vt:lpstr>Mapping Growth Expectations and Performance Levels</vt:lpstr>
      <vt:lpstr>Mapping Growth Expectations and Performance Levels</vt:lpstr>
      <vt:lpstr>Mapping Growth Expectations and Performance Levels</vt:lpstr>
      <vt:lpstr>Mapping Growth Expectations and Performance Levels</vt:lpstr>
      <vt:lpstr>Mapping Growth Expectations and Performance Levels</vt:lpstr>
      <vt:lpstr>Mapping Growth Expectations and Performance Levels</vt:lpstr>
      <vt:lpstr>Mapping Growth Expectations and Performance Levels</vt:lpstr>
      <vt:lpstr>Mapping Growth Expectations and Performance Levels</vt:lpstr>
      <vt:lpstr>Setting Targets for this School Year</vt:lpstr>
      <vt:lpstr>Setting Targets for this School Year</vt:lpstr>
      <vt:lpstr>Setting Targets for this School Year</vt:lpstr>
      <vt:lpstr>Setting Targets for this School Year</vt:lpstr>
      <vt:lpstr>Setting Targets for this School Year</vt:lpstr>
      <vt:lpstr>AAP 2: Complex Academic Tasks</vt:lpstr>
      <vt:lpstr>High Quality Differentiated Instruction:</vt:lpstr>
      <vt:lpstr>High Quality Differentiated Instruction:</vt:lpstr>
      <vt:lpstr>High Quality Differentiated Instruction:</vt:lpstr>
      <vt:lpstr>September Homework Assignment:</vt:lpstr>
      <vt:lpstr>Complex Academic Tasks</vt:lpstr>
      <vt:lpstr>Complex Academic Tasks:</vt:lpstr>
      <vt:lpstr>Let’s Examine a Complex Task</vt:lpstr>
      <vt:lpstr>Discuss With Your Team:</vt:lpstr>
      <vt:lpstr>School Team Reflection</vt:lpstr>
      <vt:lpstr>AAP Feedback Session: Tuning Protocol</vt:lpstr>
    </vt:vector>
  </TitlesOfParts>
  <Company>Cleveland Metropolitan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dc:title>
  <dc:creator>Lynn Schroeder</dc:creator>
  <cp:lastModifiedBy>Fieldtech</cp:lastModifiedBy>
  <cp:revision>24</cp:revision>
  <dcterms:created xsi:type="dcterms:W3CDTF">2018-01-22T16:20:05Z</dcterms:created>
  <dcterms:modified xsi:type="dcterms:W3CDTF">2019-11-15T15:12:28Z</dcterms:modified>
</cp:coreProperties>
</file>