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1" r:id="rId2"/>
    <p:sldId id="262" r:id="rId3"/>
    <p:sldId id="263" r:id="rId4"/>
    <p:sldId id="264" r:id="rId5"/>
    <p:sldId id="265" r:id="rId6"/>
    <p:sldId id="266" r:id="rId7"/>
    <p:sldId id="267" r:id="rId8"/>
    <p:sldId id="269" r:id="rId9"/>
    <p:sldId id="268" r:id="rId10"/>
    <p:sldId id="256" r:id="rId11"/>
    <p:sldId id="258" r:id="rId12"/>
    <p:sldId id="257" r:id="rId13"/>
    <p:sldId id="259" r:id="rId14"/>
    <p:sldId id="2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2" autoAdjust="0"/>
    <p:restoredTop sz="94660"/>
  </p:normalViewPr>
  <p:slideViewPr>
    <p:cSldViewPr snapToGrid="0">
      <p:cViewPr varScale="1">
        <p:scale>
          <a:sx n="72" d="100"/>
          <a:sy n="72" d="100"/>
        </p:scale>
        <p:origin x="57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[pi_fall.xlsx]Sheet1!PivotTable1</c:name>
    <c:fmtId val="-1"/>
  </c:pivotSource>
  <c:chart>
    <c:title>
      <c:tx>
        <c:rich>
          <a:bodyPr/>
          <a:lstStyle/>
          <a:p>
            <a:pPr>
              <a:defRPr/>
            </a:pPr>
            <a:r>
              <a:rPr lang="en-US" dirty="0"/>
              <a:t>Distribution of CMSD School Changes in Performance Index Percent, </a:t>
            </a:r>
            <a:br>
              <a:rPr lang="en-US" dirty="0"/>
            </a:br>
            <a:r>
              <a:rPr lang="en-US" dirty="0"/>
              <a:t>2019 Start of Year to 2019 Fall NWEA</a:t>
            </a:r>
          </a:p>
        </c:rich>
      </c:tx>
      <c:overlay val="0"/>
    </c:title>
    <c:autoTitleDeleted val="0"/>
    <c:pivotFmts>
      <c:pivotFmt>
        <c:idx val="0"/>
        <c:spPr>
          <a:solidFill>
            <a:srgbClr val="C000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FFC0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rgbClr val="FF00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rgbClr val="FFFF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rgbClr val="92D05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rgbClr val="00B05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marker>
          <c:symbol val="none"/>
        </c:marker>
      </c:pivotFmt>
      <c:pivotFmt>
        <c:idx val="7"/>
        <c:spPr>
          <a:solidFill>
            <a:srgbClr val="C000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rgbClr val="FF00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FFC0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rgbClr val="FFFF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92D05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rgbClr val="00B05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C000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rgbClr val="FF00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FFC0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rgbClr val="FFFF0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92D05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rgbClr val="00B050"/>
          </a:solidFill>
        </c:spPr>
        <c:marker>
          <c:symbol val="none"/>
        </c:marker>
        <c:dLbl>
          <c:idx val="0"/>
          <c:spPr/>
          <c:txPr>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Sheet1!$B$1:$B$2</c:f>
              <c:strCache>
                <c:ptCount val="1"/>
                <c:pt idx="0">
                  <c:v>Decrease 3.9% points or more</c:v>
                </c:pt>
              </c:strCache>
            </c:strRef>
          </c:tx>
          <c:spPr>
            <a:solidFill>
              <a:srgbClr val="C00000"/>
            </a:solidFill>
          </c:spPr>
          <c:invertIfNegative val="0"/>
          <c:dLbls>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c:f>
              <c:strCache>
                <c:ptCount val="1"/>
                <c:pt idx="0">
                  <c:v>Total</c:v>
                </c:pt>
              </c:strCache>
            </c:strRef>
          </c:cat>
          <c:val>
            <c:numRef>
              <c:f>Sheet1!$B$3</c:f>
              <c:numCache>
                <c:formatCode>0.0%</c:formatCode>
                <c:ptCount val="1"/>
                <c:pt idx="0">
                  <c:v>0.34</c:v>
                </c:pt>
              </c:numCache>
            </c:numRef>
          </c:val>
          <c:extLst>
            <c:ext xmlns:c16="http://schemas.microsoft.com/office/drawing/2014/chart" uri="{C3380CC4-5D6E-409C-BE32-E72D297353CC}">
              <c16:uniqueId val="{00000000-D6FE-42D3-BD7E-B32EB949D72B}"/>
            </c:ext>
          </c:extLst>
        </c:ser>
        <c:ser>
          <c:idx val="1"/>
          <c:order val="1"/>
          <c:tx>
            <c:strRef>
              <c:f>Sheet1!$C$1:$C$2</c:f>
              <c:strCache>
                <c:ptCount val="1"/>
                <c:pt idx="0">
                  <c:v>Decrease between 3.9% and 1.9% points</c:v>
                </c:pt>
              </c:strCache>
            </c:strRef>
          </c:tx>
          <c:spPr>
            <a:solidFill>
              <a:srgbClr val="FF0000"/>
            </a:solidFill>
          </c:spPr>
          <c:invertIfNegative val="0"/>
          <c:dLbls>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c:f>
              <c:strCache>
                <c:ptCount val="1"/>
                <c:pt idx="0">
                  <c:v>Total</c:v>
                </c:pt>
              </c:strCache>
            </c:strRef>
          </c:cat>
          <c:val>
            <c:numRef>
              <c:f>Sheet1!$C$3</c:f>
              <c:numCache>
                <c:formatCode>0.0%</c:formatCode>
                <c:ptCount val="1"/>
                <c:pt idx="0">
                  <c:v>0.13</c:v>
                </c:pt>
              </c:numCache>
            </c:numRef>
          </c:val>
          <c:extLst>
            <c:ext xmlns:c16="http://schemas.microsoft.com/office/drawing/2014/chart" uri="{C3380CC4-5D6E-409C-BE32-E72D297353CC}">
              <c16:uniqueId val="{00000001-D6FE-42D3-BD7E-B32EB949D72B}"/>
            </c:ext>
          </c:extLst>
        </c:ser>
        <c:ser>
          <c:idx val="2"/>
          <c:order val="2"/>
          <c:tx>
            <c:strRef>
              <c:f>Sheet1!$D$1:$D$2</c:f>
              <c:strCache>
                <c:ptCount val="1"/>
                <c:pt idx="0">
                  <c:v>Decrease between 1.9% and 0% points</c:v>
                </c:pt>
              </c:strCache>
            </c:strRef>
          </c:tx>
          <c:spPr>
            <a:solidFill>
              <a:srgbClr val="FFC000"/>
            </a:solidFill>
          </c:spPr>
          <c:invertIfNegative val="0"/>
          <c:dLbls>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c:f>
              <c:strCache>
                <c:ptCount val="1"/>
                <c:pt idx="0">
                  <c:v>Total</c:v>
                </c:pt>
              </c:strCache>
            </c:strRef>
          </c:cat>
          <c:val>
            <c:numRef>
              <c:f>Sheet1!$D$3</c:f>
              <c:numCache>
                <c:formatCode>0.0%</c:formatCode>
                <c:ptCount val="1"/>
                <c:pt idx="0">
                  <c:v>0.16</c:v>
                </c:pt>
              </c:numCache>
            </c:numRef>
          </c:val>
          <c:extLst>
            <c:ext xmlns:c16="http://schemas.microsoft.com/office/drawing/2014/chart" uri="{C3380CC4-5D6E-409C-BE32-E72D297353CC}">
              <c16:uniqueId val="{00000002-D6FE-42D3-BD7E-B32EB949D72B}"/>
            </c:ext>
          </c:extLst>
        </c:ser>
        <c:ser>
          <c:idx val="3"/>
          <c:order val="3"/>
          <c:tx>
            <c:strRef>
              <c:f>Sheet1!$E$1:$E$2</c:f>
              <c:strCache>
                <c:ptCount val="1"/>
                <c:pt idx="0">
                  <c:v>Increase between 0% and 1.9% points</c:v>
                </c:pt>
              </c:strCache>
            </c:strRef>
          </c:tx>
          <c:spPr>
            <a:solidFill>
              <a:srgbClr val="FFFF00"/>
            </a:solidFill>
          </c:spPr>
          <c:invertIfNegative val="0"/>
          <c:dLbls>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c:f>
              <c:strCache>
                <c:ptCount val="1"/>
                <c:pt idx="0">
                  <c:v>Total</c:v>
                </c:pt>
              </c:strCache>
            </c:strRef>
          </c:cat>
          <c:val>
            <c:numRef>
              <c:f>Sheet1!$E$3</c:f>
              <c:numCache>
                <c:formatCode>0.0%</c:formatCode>
                <c:ptCount val="1"/>
                <c:pt idx="0">
                  <c:v>0.15</c:v>
                </c:pt>
              </c:numCache>
            </c:numRef>
          </c:val>
          <c:extLst>
            <c:ext xmlns:c16="http://schemas.microsoft.com/office/drawing/2014/chart" uri="{C3380CC4-5D6E-409C-BE32-E72D297353CC}">
              <c16:uniqueId val="{00000003-D6FE-42D3-BD7E-B32EB949D72B}"/>
            </c:ext>
          </c:extLst>
        </c:ser>
        <c:ser>
          <c:idx val="4"/>
          <c:order val="4"/>
          <c:tx>
            <c:strRef>
              <c:f>Sheet1!$F$1:$F$2</c:f>
              <c:strCache>
                <c:ptCount val="1"/>
                <c:pt idx="0">
                  <c:v>Increase between 1.9% and 3.9% points</c:v>
                </c:pt>
              </c:strCache>
            </c:strRef>
          </c:tx>
          <c:spPr>
            <a:solidFill>
              <a:srgbClr val="92D050"/>
            </a:solidFill>
          </c:spPr>
          <c:invertIfNegative val="0"/>
          <c:dLbls>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c:f>
              <c:strCache>
                <c:ptCount val="1"/>
                <c:pt idx="0">
                  <c:v>Total</c:v>
                </c:pt>
              </c:strCache>
            </c:strRef>
          </c:cat>
          <c:val>
            <c:numRef>
              <c:f>Sheet1!$F$3</c:f>
              <c:numCache>
                <c:formatCode>0.0%</c:formatCode>
                <c:ptCount val="1"/>
                <c:pt idx="0">
                  <c:v>0.12</c:v>
                </c:pt>
              </c:numCache>
            </c:numRef>
          </c:val>
          <c:extLst>
            <c:ext xmlns:c16="http://schemas.microsoft.com/office/drawing/2014/chart" uri="{C3380CC4-5D6E-409C-BE32-E72D297353CC}">
              <c16:uniqueId val="{00000004-D6FE-42D3-BD7E-B32EB949D72B}"/>
            </c:ext>
          </c:extLst>
        </c:ser>
        <c:ser>
          <c:idx val="5"/>
          <c:order val="5"/>
          <c:tx>
            <c:strRef>
              <c:f>Sheet1!$G$1:$G$2</c:f>
              <c:strCache>
                <c:ptCount val="1"/>
                <c:pt idx="0">
                  <c:v>Increase greater than 3.9% points</c:v>
                </c:pt>
              </c:strCache>
            </c:strRef>
          </c:tx>
          <c:spPr>
            <a:solidFill>
              <a:srgbClr val="00B050"/>
            </a:solidFill>
          </c:spPr>
          <c:invertIfNegative val="0"/>
          <c:dLbls>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c:f>
              <c:strCache>
                <c:ptCount val="1"/>
                <c:pt idx="0">
                  <c:v>Total</c:v>
                </c:pt>
              </c:strCache>
            </c:strRef>
          </c:cat>
          <c:val>
            <c:numRef>
              <c:f>Sheet1!$G$3</c:f>
              <c:numCache>
                <c:formatCode>0.0%</c:formatCode>
                <c:ptCount val="1"/>
                <c:pt idx="0">
                  <c:v>0.1</c:v>
                </c:pt>
              </c:numCache>
            </c:numRef>
          </c:val>
          <c:extLst>
            <c:ext xmlns:c16="http://schemas.microsoft.com/office/drawing/2014/chart" uri="{C3380CC4-5D6E-409C-BE32-E72D297353CC}">
              <c16:uniqueId val="{00000005-D6FE-42D3-BD7E-B32EB949D72B}"/>
            </c:ext>
          </c:extLst>
        </c:ser>
        <c:dLbls>
          <c:showLegendKey val="0"/>
          <c:showVal val="0"/>
          <c:showCatName val="0"/>
          <c:showSerName val="0"/>
          <c:showPercent val="0"/>
          <c:showBubbleSize val="0"/>
        </c:dLbls>
        <c:gapWidth val="150"/>
        <c:axId val="1220584144"/>
        <c:axId val="1220566736"/>
      </c:barChart>
      <c:catAx>
        <c:axId val="1220584144"/>
        <c:scaling>
          <c:orientation val="minMax"/>
        </c:scaling>
        <c:delete val="1"/>
        <c:axPos val="b"/>
        <c:numFmt formatCode="General" sourceLinked="0"/>
        <c:majorTickMark val="out"/>
        <c:minorTickMark val="none"/>
        <c:tickLblPos val="nextTo"/>
        <c:crossAx val="1220566736"/>
        <c:crosses val="autoZero"/>
        <c:auto val="1"/>
        <c:lblAlgn val="ctr"/>
        <c:lblOffset val="100"/>
        <c:noMultiLvlLbl val="0"/>
      </c:catAx>
      <c:valAx>
        <c:axId val="1220566736"/>
        <c:scaling>
          <c:orientation val="minMax"/>
        </c:scaling>
        <c:delete val="0"/>
        <c:axPos val="l"/>
        <c:majorGridlines/>
        <c:title>
          <c:tx>
            <c:rich>
              <a:bodyPr rot="-5400000" vert="horz"/>
              <a:lstStyle/>
              <a:p>
                <a:pPr>
                  <a:defRPr/>
                </a:pPr>
                <a:r>
                  <a:rPr lang="en-US"/>
                  <a:t>Percent of Schools</a:t>
                </a:r>
              </a:p>
            </c:rich>
          </c:tx>
          <c:overlay val="0"/>
        </c:title>
        <c:numFmt formatCode="0.0%" sourceLinked="1"/>
        <c:majorTickMark val="out"/>
        <c:minorTickMark val="none"/>
        <c:tickLblPos val="nextTo"/>
        <c:crossAx val="1220584144"/>
        <c:crosses val="autoZero"/>
        <c:crossBetween val="between"/>
      </c:valAx>
    </c:plotArea>
    <c:legend>
      <c:legendPos val="b"/>
      <c:overlay val="0"/>
    </c:legend>
    <c:plotVisOnly val="1"/>
    <c:dispBlanksAs val="gap"/>
    <c:showDLblsOverMax val="0"/>
  </c:chart>
  <c:txPr>
    <a:bodyPr/>
    <a:lstStyle/>
    <a:p>
      <a:pPr>
        <a:defRPr sz="1400"/>
      </a:pPr>
      <a:endParaRPr lang="en-US"/>
    </a:p>
  </c:txPr>
  <c:externalData r:id="rId2">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1D969F-34AF-410D-B3E3-873F64FFE5BB}" type="datetimeFigureOut">
              <a:rPr lang="en-US" smtClean="0"/>
              <a:t>11/6/2019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90D8F8-9BE7-4B1F-B757-E203E022E8B1}" type="slidenum">
              <a:rPr lang="en-US" smtClean="0"/>
              <a:t>‹#›</a:t>
            </a:fld>
            <a:endParaRPr lang="en-US"/>
          </a:p>
        </p:txBody>
      </p:sp>
    </p:spTree>
    <p:extLst>
      <p:ext uri="{BB962C8B-B14F-4D97-AF65-F5344CB8AC3E}">
        <p14:creationId xmlns:p14="http://schemas.microsoft.com/office/powerpoint/2010/main" val="3348351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historical reference,</a:t>
            </a:r>
            <a:r>
              <a:rPr lang="en-US" baseline="0" dirty="0"/>
              <a:t> in 2019 SY start of year baseline to fall NWEA:</a:t>
            </a:r>
          </a:p>
          <a:p>
            <a:r>
              <a:rPr lang="en-US" baseline="0" dirty="0"/>
              <a:t>27.6% (29 schools) went back 3.9% points or more (</a:t>
            </a:r>
            <a:r>
              <a:rPr lang="en-US" baseline="0" dirty="0" err="1"/>
              <a:t>ave.</a:t>
            </a:r>
            <a:r>
              <a:rPr lang="en-US" baseline="0" dirty="0"/>
              <a:t> -7.6)</a:t>
            </a:r>
          </a:p>
          <a:p>
            <a:r>
              <a:rPr lang="en-US" baseline="0" dirty="0"/>
              <a:t>12.4% (13 schools) went back between 1.9% and 3.9% (</a:t>
            </a:r>
            <a:r>
              <a:rPr lang="en-US" baseline="0" dirty="0" err="1"/>
              <a:t>ave.</a:t>
            </a:r>
            <a:r>
              <a:rPr lang="en-US" baseline="0" dirty="0"/>
              <a:t> -3.1)</a:t>
            </a:r>
          </a:p>
          <a:p>
            <a:r>
              <a:rPr lang="en-US" baseline="0" dirty="0"/>
              <a:t>15.2% (16 schools) went back between 0% and 1.9% (</a:t>
            </a:r>
            <a:r>
              <a:rPr lang="en-US" baseline="0" dirty="0" err="1"/>
              <a:t>ave.</a:t>
            </a:r>
            <a:r>
              <a:rPr lang="en-US" baseline="0" dirty="0"/>
              <a:t> -0.8)</a:t>
            </a:r>
          </a:p>
          <a:p>
            <a:r>
              <a:rPr lang="en-US" baseline="0" dirty="0"/>
              <a:t>17.1% (18 schools) went up between 0 and 1.9% (</a:t>
            </a:r>
            <a:r>
              <a:rPr lang="en-US" baseline="0" dirty="0" err="1"/>
              <a:t>ave.</a:t>
            </a:r>
            <a:r>
              <a:rPr lang="en-US" baseline="0" dirty="0"/>
              <a:t> 1.5)</a:t>
            </a:r>
          </a:p>
          <a:p>
            <a:r>
              <a:rPr lang="en-US" baseline="0" dirty="0"/>
              <a:t>13.3% (14 schools) went up between 1.9 and 3.9% (</a:t>
            </a:r>
            <a:r>
              <a:rPr lang="en-US" baseline="0" dirty="0" err="1"/>
              <a:t>ave</a:t>
            </a:r>
            <a:r>
              <a:rPr lang="en-US" baseline="0" dirty="0"/>
              <a:t> 3.1)</a:t>
            </a:r>
          </a:p>
          <a:p>
            <a:r>
              <a:rPr lang="en-US" baseline="0" dirty="0"/>
              <a:t>14.3% (15 schools) went up more than 3.9% (</a:t>
            </a:r>
            <a:r>
              <a:rPr lang="en-US" baseline="0" dirty="0" err="1"/>
              <a:t>ave.</a:t>
            </a:r>
            <a:r>
              <a:rPr lang="en-US" baseline="0" dirty="0"/>
              <a:t> 5.3)</a:t>
            </a:r>
          </a:p>
          <a:p>
            <a:endParaRPr lang="en-US" dirty="0"/>
          </a:p>
        </p:txBody>
      </p:sp>
      <p:sp>
        <p:nvSpPr>
          <p:cNvPr id="4" name="Slide Number Placeholder 3"/>
          <p:cNvSpPr>
            <a:spLocks noGrp="1"/>
          </p:cNvSpPr>
          <p:nvPr>
            <p:ph type="sldNum" sz="quarter" idx="10"/>
          </p:nvPr>
        </p:nvSpPr>
        <p:spPr/>
        <p:txBody>
          <a:bodyPr/>
          <a:lstStyle/>
          <a:p>
            <a:fld id="{C796084A-BD8E-408F-B880-2047D2D13F64}" type="slidenum">
              <a:rPr lang="en-US" smtClean="0"/>
              <a:t>2</a:t>
            </a:fld>
            <a:endParaRPr lang="en-US"/>
          </a:p>
        </p:txBody>
      </p:sp>
    </p:spTree>
    <p:extLst>
      <p:ext uri="{BB962C8B-B14F-4D97-AF65-F5344CB8AC3E}">
        <p14:creationId xmlns:p14="http://schemas.microsoft.com/office/powerpoint/2010/main" val="2701928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EA40077-B830-4BF5-AB1C-8DCE8CA76D99}"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796150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A40077-B830-4BF5-AB1C-8DCE8CA76D99}"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2021593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A40077-B830-4BF5-AB1C-8DCE8CA76D99}"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1249191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A40077-B830-4BF5-AB1C-8DCE8CA76D99}"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789876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A40077-B830-4BF5-AB1C-8DCE8CA76D99}"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3915216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A40077-B830-4BF5-AB1C-8DCE8CA76D99}"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2761979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A40077-B830-4BF5-AB1C-8DCE8CA76D99}"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3535391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A40077-B830-4BF5-AB1C-8DCE8CA76D99}"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42577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A40077-B830-4BF5-AB1C-8DCE8CA76D99}"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86614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A40077-B830-4BF5-AB1C-8DCE8CA76D99}"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1180196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A40077-B830-4BF5-AB1C-8DCE8CA76D99}"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EB748-5FC3-4840-B029-1B1BCF43F09F}" type="slidenum">
              <a:rPr lang="en-US" smtClean="0"/>
              <a:t>‹#›</a:t>
            </a:fld>
            <a:endParaRPr lang="en-US"/>
          </a:p>
        </p:txBody>
      </p:sp>
    </p:spTree>
    <p:extLst>
      <p:ext uri="{BB962C8B-B14F-4D97-AF65-F5344CB8AC3E}">
        <p14:creationId xmlns:p14="http://schemas.microsoft.com/office/powerpoint/2010/main" val="2600193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A40077-B830-4BF5-AB1C-8DCE8CA76D99}" type="datetimeFigureOut">
              <a:rPr lang="en-US" smtClean="0"/>
              <a:t>11/6/2019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3EB748-5FC3-4840-B029-1B1BCF43F09F}" type="slidenum">
              <a:rPr lang="en-US" smtClean="0"/>
              <a:t>‹#›</a:t>
            </a:fld>
            <a:endParaRPr lang="en-US"/>
          </a:p>
        </p:txBody>
      </p:sp>
    </p:spTree>
    <p:extLst>
      <p:ext uri="{BB962C8B-B14F-4D97-AF65-F5344CB8AC3E}">
        <p14:creationId xmlns:p14="http://schemas.microsoft.com/office/powerpoint/2010/main" val="489233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CAO Leadership Team Meeting: Identifying Supports </a:t>
            </a:r>
          </a:p>
        </p:txBody>
      </p:sp>
      <p:sp>
        <p:nvSpPr>
          <p:cNvPr id="3" name="Subtitle 2"/>
          <p:cNvSpPr>
            <a:spLocks noGrp="1"/>
          </p:cNvSpPr>
          <p:nvPr>
            <p:ph type="subTitle" idx="1"/>
          </p:nvPr>
        </p:nvSpPr>
        <p:spPr/>
        <p:txBody>
          <a:bodyPr/>
          <a:lstStyle/>
          <a:p>
            <a:r>
              <a:rPr lang="en-US" dirty="0"/>
              <a:t>November 6, 2019</a:t>
            </a:r>
          </a:p>
        </p:txBody>
      </p:sp>
    </p:spTree>
    <p:extLst>
      <p:ext uri="{BB962C8B-B14F-4D97-AF65-F5344CB8AC3E}">
        <p14:creationId xmlns:p14="http://schemas.microsoft.com/office/powerpoint/2010/main" val="133885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152400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1"/>
          <p:cNvSpPr txBox="1"/>
          <p:nvPr/>
        </p:nvSpPr>
        <p:spPr>
          <a:xfrm>
            <a:off x="4218378" y="4128240"/>
            <a:ext cx="1447800" cy="1219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t>Ave. PI change: </a:t>
            </a:r>
            <a:br>
              <a:rPr lang="en-US" sz="1400" b="1" dirty="0"/>
            </a:br>
            <a:r>
              <a:rPr lang="en-US" sz="1400" b="1" dirty="0"/>
              <a:t>-2.9% </a:t>
            </a:r>
          </a:p>
          <a:p>
            <a:pPr algn="ctr"/>
            <a:r>
              <a:rPr lang="en-US" sz="1400" b="1" dirty="0"/>
              <a:t># Schools:</a:t>
            </a:r>
          </a:p>
          <a:p>
            <a:pPr algn="ctr"/>
            <a:r>
              <a:rPr lang="en-US" sz="1400" b="1" dirty="0"/>
              <a:t>13</a:t>
            </a:r>
          </a:p>
        </p:txBody>
      </p:sp>
      <p:sp>
        <p:nvSpPr>
          <p:cNvPr id="4" name="TextBox 1"/>
          <p:cNvSpPr txBox="1"/>
          <p:nvPr/>
        </p:nvSpPr>
        <p:spPr>
          <a:xfrm>
            <a:off x="5286143" y="3738270"/>
            <a:ext cx="1447800" cy="1219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t>Ave. PI change: </a:t>
            </a:r>
            <a:br>
              <a:rPr lang="en-US" sz="1400" b="1" dirty="0"/>
            </a:br>
            <a:r>
              <a:rPr lang="en-US" sz="1400" b="1" dirty="0"/>
              <a:t>-1.0%</a:t>
            </a:r>
          </a:p>
          <a:p>
            <a:pPr algn="ctr"/>
            <a:r>
              <a:rPr lang="en-US" sz="1400" b="1" dirty="0"/>
              <a:t># Schools:</a:t>
            </a:r>
          </a:p>
          <a:p>
            <a:pPr algn="ctr"/>
            <a:r>
              <a:rPr lang="en-US" sz="1400" b="1" dirty="0"/>
              <a:t>16 </a:t>
            </a:r>
          </a:p>
        </p:txBody>
      </p:sp>
      <p:sp>
        <p:nvSpPr>
          <p:cNvPr id="5" name="TextBox 1"/>
          <p:cNvSpPr txBox="1"/>
          <p:nvPr/>
        </p:nvSpPr>
        <p:spPr>
          <a:xfrm>
            <a:off x="6335358" y="3905694"/>
            <a:ext cx="1447800" cy="127590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t>Ave. PI change: </a:t>
            </a:r>
            <a:br>
              <a:rPr lang="en-US" sz="1400" b="1" dirty="0"/>
            </a:br>
            <a:r>
              <a:rPr lang="en-US" sz="1400" b="1" dirty="0"/>
              <a:t>1.1% </a:t>
            </a:r>
          </a:p>
          <a:p>
            <a:pPr algn="ctr"/>
            <a:r>
              <a:rPr lang="en-US" sz="1400" b="1" dirty="0"/>
              <a:t># Schools:</a:t>
            </a:r>
          </a:p>
          <a:p>
            <a:pPr algn="ctr"/>
            <a:r>
              <a:rPr lang="en-US" sz="1400" b="1" dirty="0"/>
              <a:t>15</a:t>
            </a:r>
          </a:p>
        </p:txBody>
      </p:sp>
      <p:sp>
        <p:nvSpPr>
          <p:cNvPr id="6" name="TextBox 1"/>
          <p:cNvSpPr txBox="1"/>
          <p:nvPr/>
        </p:nvSpPr>
        <p:spPr>
          <a:xfrm>
            <a:off x="7408985" y="4235320"/>
            <a:ext cx="1447800" cy="12192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t>Ave. PI change: </a:t>
            </a:r>
            <a:br>
              <a:rPr lang="en-US" sz="1400" b="1" dirty="0"/>
            </a:br>
            <a:r>
              <a:rPr lang="en-US" sz="1400" b="1" dirty="0"/>
              <a:t>3.0%</a:t>
            </a:r>
          </a:p>
          <a:p>
            <a:pPr algn="ctr"/>
            <a:r>
              <a:rPr lang="en-US" sz="1400" b="1" dirty="0"/>
              <a:t># Schools:</a:t>
            </a:r>
          </a:p>
          <a:p>
            <a:pPr algn="ctr"/>
            <a:r>
              <a:rPr lang="en-US" sz="1400" b="1" dirty="0"/>
              <a:t>12</a:t>
            </a:r>
          </a:p>
        </p:txBody>
      </p:sp>
      <p:sp>
        <p:nvSpPr>
          <p:cNvPr id="7" name="TextBox 1"/>
          <p:cNvSpPr txBox="1"/>
          <p:nvPr/>
        </p:nvSpPr>
        <p:spPr>
          <a:xfrm>
            <a:off x="8480610" y="4495800"/>
            <a:ext cx="1447800" cy="13716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t>Ave. PI change: </a:t>
            </a:r>
            <a:br>
              <a:rPr lang="en-US" sz="1400" b="1" dirty="0"/>
            </a:br>
            <a:r>
              <a:rPr lang="en-US" sz="1400" b="1" dirty="0"/>
              <a:t>5.5% </a:t>
            </a:r>
          </a:p>
          <a:p>
            <a:pPr algn="ctr"/>
            <a:r>
              <a:rPr lang="en-US" sz="1400" b="1" dirty="0"/>
              <a:t># Schools:</a:t>
            </a:r>
          </a:p>
          <a:p>
            <a:pPr algn="ctr"/>
            <a:r>
              <a:rPr lang="en-US" sz="1400" b="1" dirty="0"/>
              <a:t>10</a:t>
            </a:r>
          </a:p>
        </p:txBody>
      </p:sp>
      <p:sp>
        <p:nvSpPr>
          <p:cNvPr id="8" name="TextBox 1"/>
          <p:cNvSpPr txBox="1"/>
          <p:nvPr/>
        </p:nvSpPr>
        <p:spPr>
          <a:xfrm>
            <a:off x="3147646" y="2819401"/>
            <a:ext cx="1447770" cy="129540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t>Ave. PI change: </a:t>
            </a:r>
            <a:br>
              <a:rPr lang="en-US" sz="1400" b="1" dirty="0"/>
            </a:br>
            <a:r>
              <a:rPr lang="en-US" sz="1400" b="1" dirty="0"/>
              <a:t>-8.2% </a:t>
            </a:r>
          </a:p>
          <a:p>
            <a:pPr algn="ctr"/>
            <a:endParaRPr lang="en-US" sz="1400" b="1" dirty="0"/>
          </a:p>
          <a:p>
            <a:pPr algn="ctr"/>
            <a:r>
              <a:rPr lang="en-US" sz="1400" b="1" dirty="0"/>
              <a:t># Schools:</a:t>
            </a:r>
          </a:p>
          <a:p>
            <a:pPr algn="ctr"/>
            <a:r>
              <a:rPr lang="en-US" sz="1400" b="1" dirty="0"/>
              <a:t>34</a:t>
            </a:r>
          </a:p>
        </p:txBody>
      </p:sp>
    </p:spTree>
    <p:extLst>
      <p:ext uri="{BB962C8B-B14F-4D97-AF65-F5344CB8AC3E}">
        <p14:creationId xmlns:p14="http://schemas.microsoft.com/office/powerpoint/2010/main" val="3100900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4032"/>
          </a:xfrm>
        </p:spPr>
        <p:txBody>
          <a:bodyPr/>
          <a:lstStyle/>
          <a:p>
            <a:r>
              <a:rPr lang="en-US" dirty="0"/>
              <a:t>School Summary Dashboard</a:t>
            </a:r>
          </a:p>
        </p:txBody>
      </p:sp>
      <p:sp>
        <p:nvSpPr>
          <p:cNvPr id="3" name="Content Placeholder 2"/>
          <p:cNvSpPr>
            <a:spLocks noGrp="1"/>
          </p:cNvSpPr>
          <p:nvPr>
            <p:ph idx="1"/>
          </p:nvPr>
        </p:nvSpPr>
        <p:spPr>
          <a:xfrm>
            <a:off x="838200" y="1079158"/>
            <a:ext cx="10515600" cy="5097805"/>
          </a:xfrm>
        </p:spPr>
        <p:txBody>
          <a:bodyPr/>
          <a:lstStyle/>
          <a:p>
            <a:r>
              <a:rPr lang="en-US" dirty="0"/>
              <a:t>Intended for use by central office and network support teams.</a:t>
            </a:r>
          </a:p>
          <a:p>
            <a:r>
              <a:rPr lang="en-US" dirty="0"/>
              <a:t>Shows key district metrics, aligned to new standards of excellence, from two different frames:</a:t>
            </a:r>
          </a:p>
          <a:p>
            <a:pPr lvl="1"/>
            <a:r>
              <a:rPr lang="en-US" dirty="0"/>
              <a:t>Absolute performance: how well a school is doing in meeting an established standard.</a:t>
            </a:r>
          </a:p>
          <a:p>
            <a:pPr lvl="1"/>
            <a:r>
              <a:rPr lang="en-US" dirty="0"/>
              <a:t>Trend performance: whether the school is substantively improving or declining.</a:t>
            </a:r>
          </a:p>
          <a:p>
            <a:r>
              <a:rPr lang="en-US" dirty="0"/>
              <a:t>These two concepts are used to place schools into tiers of support.</a:t>
            </a:r>
          </a:p>
        </p:txBody>
      </p:sp>
    </p:spTree>
    <p:extLst>
      <p:ext uri="{BB962C8B-B14F-4D97-AF65-F5344CB8AC3E}">
        <p14:creationId xmlns:p14="http://schemas.microsoft.com/office/powerpoint/2010/main" val="3345741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169773" y="13178"/>
          <a:ext cx="9654747" cy="2029804"/>
        </p:xfrm>
        <a:graphic>
          <a:graphicData uri="http://schemas.openxmlformats.org/drawingml/2006/table">
            <a:tbl>
              <a:tblPr/>
              <a:tblGrid>
                <a:gridCol w="2652402">
                  <a:extLst>
                    <a:ext uri="{9D8B030D-6E8A-4147-A177-3AD203B41FA5}">
                      <a16:colId xmlns:a16="http://schemas.microsoft.com/office/drawing/2014/main" val="20000"/>
                    </a:ext>
                  </a:extLst>
                </a:gridCol>
                <a:gridCol w="2334115">
                  <a:extLst>
                    <a:ext uri="{9D8B030D-6E8A-4147-A177-3AD203B41FA5}">
                      <a16:colId xmlns:a16="http://schemas.microsoft.com/office/drawing/2014/main" val="20001"/>
                    </a:ext>
                  </a:extLst>
                </a:gridCol>
                <a:gridCol w="2334115">
                  <a:extLst>
                    <a:ext uri="{9D8B030D-6E8A-4147-A177-3AD203B41FA5}">
                      <a16:colId xmlns:a16="http://schemas.microsoft.com/office/drawing/2014/main" val="20002"/>
                    </a:ext>
                  </a:extLst>
                </a:gridCol>
                <a:gridCol w="2334115">
                  <a:extLst>
                    <a:ext uri="{9D8B030D-6E8A-4147-A177-3AD203B41FA5}">
                      <a16:colId xmlns:a16="http://schemas.microsoft.com/office/drawing/2014/main" val="20003"/>
                    </a:ext>
                  </a:extLst>
                </a:gridCol>
              </a:tblGrid>
              <a:tr h="148428">
                <a:tc gridSpan="4">
                  <a:txBody>
                    <a:bodyPr/>
                    <a:lstStyle/>
                    <a:p>
                      <a:pPr algn="l" rtl="0" fontAlgn="base"/>
                      <a:r>
                        <a:rPr lang="en-US" sz="1600" b="1" i="0" dirty="0">
                          <a:effectLst/>
                          <a:latin typeface="Calibri" panose="020F0502020204030204" pitchFamily="34" charset="0"/>
                        </a:rPr>
                        <a:t>Determining levels of support for schools</a:t>
                      </a:r>
                      <a:r>
                        <a:rPr lang="en-US" sz="1600" b="0" i="0" dirty="0">
                          <a:effectLst/>
                          <a:latin typeface="Calibri" panose="020F0502020204030204" pitchFamily="34" charset="0"/>
                        </a:rPr>
                        <a:t> </a:t>
                      </a:r>
                      <a:endParaRPr lang="en-US" sz="2800" b="0" i="0" dirty="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49607">
                <a:tc>
                  <a:txBody>
                    <a:bodyPr/>
                    <a:lstStyle/>
                    <a:p>
                      <a:pPr algn="ctr" rtl="0" fontAlgn="base"/>
                      <a:r>
                        <a:rPr lang="en-US" sz="1600" b="0" i="0">
                          <a:effectLst/>
                          <a:latin typeface="Calibri" panose="020F0502020204030204" pitchFamily="34" charset="0"/>
                        </a:rPr>
                        <a:t> </a:t>
                      </a:r>
                    </a:p>
                  </a:txBody>
                  <a:tcPr anchor="ctr">
                    <a:lnL w="9525" cap="flat" cmpd="sng" algn="ctr">
                      <a:solidFill>
                        <a:srgbClr val="F0B0E3"/>
                      </a:solidFill>
                      <a:prstDash val="solid"/>
                      <a:round/>
                      <a:headEnd type="none" w="med" len="med"/>
                      <a:tailEnd type="none" w="med" len="med"/>
                    </a:lnL>
                    <a:lnR w="9525" cap="flat" cmpd="sng" algn="ctr">
                      <a:solidFill>
                        <a:srgbClr val="F0B0E3"/>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F0B0E3"/>
                      </a:solidFill>
                      <a:prstDash val="solid"/>
                      <a:round/>
                      <a:headEnd type="none" w="med" len="med"/>
                      <a:tailEnd type="none" w="med" len="med"/>
                    </a:lnB>
                  </a:tcPr>
                </a:tc>
                <a:tc>
                  <a:txBody>
                    <a:bodyPr/>
                    <a:lstStyle/>
                    <a:p>
                      <a:pPr algn="ctr" rtl="0" fontAlgn="base"/>
                      <a:r>
                        <a:rPr lang="en-US" sz="1600" b="1" i="0" dirty="0">
                          <a:effectLst/>
                          <a:latin typeface="Calibri" panose="020F0502020204030204" pitchFamily="34" charset="0"/>
                        </a:rPr>
                        <a:t>Improving</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F0B0E3"/>
                      </a:solidFill>
                      <a:prstDash val="solid"/>
                      <a:round/>
                      <a:headEnd type="none" w="med" len="med"/>
                      <a:tailEnd type="none" w="med" len="med"/>
                    </a:lnL>
                    <a:lnR w="9525" cap="flat" cmpd="sng" algn="ctr">
                      <a:solidFill>
                        <a:srgbClr val="30B4E3"/>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30B4E3"/>
                      </a:solidFill>
                      <a:prstDash val="solid"/>
                      <a:round/>
                      <a:headEnd type="none" w="med" len="med"/>
                      <a:tailEnd type="none" w="med" len="med"/>
                    </a:lnB>
                  </a:tcPr>
                </a:tc>
                <a:tc>
                  <a:txBody>
                    <a:bodyPr/>
                    <a:lstStyle/>
                    <a:p>
                      <a:pPr algn="ctr" rtl="0" fontAlgn="base"/>
                      <a:r>
                        <a:rPr lang="en-US" sz="1600" b="1" i="0" dirty="0">
                          <a:effectLst/>
                          <a:latin typeface="Calibri" panose="020F0502020204030204" pitchFamily="34" charset="0"/>
                        </a:rPr>
                        <a:t>Holding Steady</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30B4E3"/>
                      </a:solidFill>
                      <a:prstDash val="solid"/>
                      <a:round/>
                      <a:headEnd type="none" w="med" len="med"/>
                      <a:tailEnd type="none" w="med" len="med"/>
                    </a:lnL>
                    <a:lnR w="9525" cap="flat" cmpd="sng" algn="ctr">
                      <a:solidFill>
                        <a:srgbClr val="D0AFE3"/>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D0AFE3"/>
                      </a:solidFill>
                      <a:prstDash val="solid"/>
                      <a:round/>
                      <a:headEnd type="none" w="med" len="med"/>
                      <a:tailEnd type="none" w="med" len="med"/>
                    </a:lnB>
                  </a:tcPr>
                </a:tc>
                <a:tc>
                  <a:txBody>
                    <a:bodyPr/>
                    <a:lstStyle/>
                    <a:p>
                      <a:pPr algn="ctr" rtl="0" fontAlgn="base"/>
                      <a:r>
                        <a:rPr lang="en-US" sz="1600" b="1" i="0" dirty="0">
                          <a:effectLst/>
                          <a:latin typeface="Calibri" panose="020F0502020204030204" pitchFamily="34" charset="0"/>
                        </a:rPr>
                        <a:t>Declining</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D0AFE3"/>
                      </a:solidFill>
                      <a:prstDash val="solid"/>
                      <a:round/>
                      <a:headEnd type="none" w="med" len="med"/>
                      <a:tailEnd type="none" w="med" len="med"/>
                    </a:lnL>
                    <a:lnR w="9525" cap="flat" cmpd="sng" algn="ctr">
                      <a:solidFill>
                        <a:srgbClr val="D0AFE3"/>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D0AFE3"/>
                      </a:solidFill>
                      <a:prstDash val="solid"/>
                      <a:round/>
                      <a:headEnd type="none" w="med" len="med"/>
                      <a:tailEnd type="none" w="med" len="med"/>
                    </a:lnB>
                  </a:tcPr>
                </a:tc>
                <a:extLst>
                  <a:ext uri="{0D108BD9-81ED-4DB2-BD59-A6C34878D82A}">
                    <a16:rowId xmlns:a16="http://schemas.microsoft.com/office/drawing/2014/main" val="10001"/>
                  </a:ext>
                </a:extLst>
              </a:tr>
              <a:tr h="293268">
                <a:tc>
                  <a:txBody>
                    <a:bodyPr/>
                    <a:lstStyle/>
                    <a:p>
                      <a:pPr algn="ctr" rtl="0" fontAlgn="base"/>
                      <a:r>
                        <a:rPr lang="en-US" sz="1600" b="1" i="0" dirty="0">
                          <a:effectLst/>
                          <a:latin typeface="Calibri" panose="020F0502020204030204" pitchFamily="34" charset="0"/>
                        </a:rPr>
                        <a:t>Exceeding Expectations</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70B4E3"/>
                      </a:solidFill>
                      <a:prstDash val="solid"/>
                      <a:round/>
                      <a:headEnd type="none" w="med" len="med"/>
                      <a:tailEnd type="none" w="med" len="med"/>
                    </a:lnL>
                    <a:lnR w="9525" cap="flat" cmpd="sng" algn="ctr">
                      <a:solidFill>
                        <a:srgbClr val="70B4E3"/>
                      </a:solidFill>
                      <a:prstDash val="solid"/>
                      <a:round/>
                      <a:headEnd type="none" w="med" len="med"/>
                      <a:tailEnd type="none" w="med" len="med"/>
                    </a:lnR>
                    <a:lnT w="9525" cap="flat" cmpd="sng" algn="ctr">
                      <a:solidFill>
                        <a:srgbClr val="F0B0E3"/>
                      </a:solidFill>
                      <a:prstDash val="solid"/>
                      <a:round/>
                      <a:headEnd type="none" w="med" len="med"/>
                      <a:tailEnd type="none" w="med" len="med"/>
                    </a:lnT>
                    <a:lnB w="9525" cap="flat" cmpd="sng" algn="ctr">
                      <a:solidFill>
                        <a:srgbClr val="70B4E3"/>
                      </a:solidFill>
                      <a:prstDash val="solid"/>
                      <a:round/>
                      <a:headEnd type="none" w="med" len="med"/>
                      <a:tailEnd type="none" w="med" len="med"/>
                    </a:lnB>
                  </a:tcPr>
                </a:tc>
                <a:tc>
                  <a:txBody>
                    <a:bodyPr/>
                    <a:lstStyle/>
                    <a:p>
                      <a:pPr algn="ctr" rtl="0" fontAlgn="base"/>
                      <a:r>
                        <a:rPr lang="en-US" sz="1600" b="0" i="0" dirty="0">
                          <a:effectLst/>
                          <a:latin typeface="Calibri" panose="020F0502020204030204" pitchFamily="34" charset="0"/>
                        </a:rPr>
                        <a:t>Support on demand </a:t>
                      </a:r>
                      <a:endParaRPr lang="en-US" sz="2800" b="0" i="0" dirty="0">
                        <a:effectLst/>
                      </a:endParaRPr>
                    </a:p>
                  </a:txBody>
                  <a:tcPr anchor="ctr">
                    <a:lnL w="9525" cap="flat" cmpd="sng" algn="ctr">
                      <a:solidFill>
                        <a:srgbClr val="70B4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30B4E3"/>
                      </a:solidFill>
                      <a:prstDash val="solid"/>
                      <a:round/>
                      <a:headEnd type="none" w="med" len="med"/>
                      <a:tailEnd type="none" w="med" len="med"/>
                    </a:lnT>
                    <a:lnB w="9525" cap="flat" cmpd="sng" algn="ctr">
                      <a:solidFill>
                        <a:srgbClr val="B0AEE3"/>
                      </a:solidFill>
                      <a:prstDash val="solid"/>
                      <a:round/>
                      <a:headEnd type="none" w="med" len="med"/>
                      <a:tailEnd type="none" w="med" len="med"/>
                    </a:lnB>
                    <a:solidFill>
                      <a:srgbClr val="CCC0D9"/>
                    </a:solidFill>
                  </a:tcPr>
                </a:tc>
                <a:tc>
                  <a:txBody>
                    <a:bodyPr/>
                    <a:lstStyle/>
                    <a:p>
                      <a:pPr algn="ctr" rtl="0" fontAlgn="base"/>
                      <a:r>
                        <a:rPr lang="en-US" sz="1600" b="0" i="0">
                          <a:effectLst/>
                          <a:latin typeface="Calibri" panose="020F0502020204030204" pitchFamily="34" charset="0"/>
                        </a:rPr>
                        <a:t>Support on demand </a:t>
                      </a:r>
                      <a:endParaRPr lang="en-US" sz="2800" b="0" i="0">
                        <a:effectLst/>
                      </a:endParaRPr>
                    </a:p>
                  </a:txBody>
                  <a:tcPr anchor="ctr">
                    <a:lnL w="9525" cap="flat" cmpd="sng" algn="ctr">
                      <a:solidFill>
                        <a:srgbClr val="B0AEE3"/>
                      </a:solidFill>
                      <a:prstDash val="solid"/>
                      <a:round/>
                      <a:headEnd type="none" w="med" len="med"/>
                      <a:tailEnd type="none" w="med" len="med"/>
                    </a:lnL>
                    <a:lnR w="9525" cap="flat" cmpd="sng" algn="ctr">
                      <a:solidFill>
                        <a:srgbClr val="90AFE3"/>
                      </a:solidFill>
                      <a:prstDash val="solid"/>
                      <a:round/>
                      <a:headEnd type="none" w="med" len="med"/>
                      <a:tailEnd type="none" w="med" len="med"/>
                    </a:lnR>
                    <a:lnT w="9525" cap="flat" cmpd="sng" algn="ctr">
                      <a:solidFill>
                        <a:srgbClr val="D0AFE3"/>
                      </a:solidFill>
                      <a:prstDash val="solid"/>
                      <a:round/>
                      <a:headEnd type="none" w="med" len="med"/>
                      <a:tailEnd type="none" w="med" len="med"/>
                    </a:lnT>
                    <a:lnB w="9525" cap="flat" cmpd="sng" algn="ctr">
                      <a:solidFill>
                        <a:srgbClr val="90AFE3"/>
                      </a:solidFill>
                      <a:prstDash val="solid"/>
                      <a:round/>
                      <a:headEnd type="none" w="med" len="med"/>
                      <a:tailEnd type="none" w="med" len="med"/>
                    </a:lnB>
                    <a:solidFill>
                      <a:srgbClr val="CCC0D9"/>
                    </a:solidFill>
                  </a:tcPr>
                </a:tc>
                <a:tc>
                  <a:txBody>
                    <a:bodyPr/>
                    <a:lstStyle/>
                    <a:p>
                      <a:pPr algn="ctr" rtl="0" fontAlgn="base"/>
                      <a:r>
                        <a:rPr lang="en-US" sz="1600" b="0" i="0">
                          <a:effectLst/>
                          <a:latin typeface="Calibri" panose="020F0502020204030204" pitchFamily="34" charset="0"/>
                        </a:rPr>
                        <a:t>Support on demand </a:t>
                      </a:r>
                      <a:endParaRPr lang="en-US" sz="2800" b="0" i="0">
                        <a:effectLst/>
                      </a:endParaRPr>
                    </a:p>
                  </a:txBody>
                  <a:tcPr anchor="ctr">
                    <a:lnL w="9525" cap="flat" cmpd="sng" algn="ctr">
                      <a:solidFill>
                        <a:srgbClr val="90AF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D0AFE3"/>
                      </a:solidFill>
                      <a:prstDash val="solid"/>
                      <a:round/>
                      <a:headEnd type="none" w="med" len="med"/>
                      <a:tailEnd type="none" w="med" len="med"/>
                    </a:lnT>
                    <a:lnB w="9525" cap="flat" cmpd="sng" algn="ctr">
                      <a:solidFill>
                        <a:srgbClr val="B0AEE3"/>
                      </a:solidFill>
                      <a:prstDash val="solid"/>
                      <a:round/>
                      <a:headEnd type="none" w="med" len="med"/>
                      <a:tailEnd type="none" w="med" len="med"/>
                    </a:lnB>
                    <a:solidFill>
                      <a:srgbClr val="CCC0D9"/>
                    </a:solidFill>
                  </a:tcPr>
                </a:tc>
                <a:extLst>
                  <a:ext uri="{0D108BD9-81ED-4DB2-BD59-A6C34878D82A}">
                    <a16:rowId xmlns:a16="http://schemas.microsoft.com/office/drawing/2014/main" val="10002"/>
                  </a:ext>
                </a:extLst>
              </a:tr>
              <a:tr h="353404">
                <a:tc>
                  <a:txBody>
                    <a:bodyPr/>
                    <a:lstStyle/>
                    <a:p>
                      <a:pPr algn="ctr" rtl="0" fontAlgn="base"/>
                      <a:r>
                        <a:rPr lang="en-US" sz="1600" b="1" i="0" dirty="0">
                          <a:effectLst/>
                          <a:latin typeface="Calibri" panose="020F0502020204030204" pitchFamily="34" charset="0"/>
                        </a:rPr>
                        <a:t>Meeting Expectations</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90AFE3"/>
                      </a:solidFill>
                      <a:prstDash val="solid"/>
                      <a:round/>
                      <a:headEnd type="none" w="med" len="med"/>
                      <a:tailEnd type="none" w="med" len="med"/>
                    </a:lnL>
                    <a:lnR w="9525" cap="flat" cmpd="sng" algn="ctr">
                      <a:solidFill>
                        <a:srgbClr val="90AFE3"/>
                      </a:solidFill>
                      <a:prstDash val="solid"/>
                      <a:round/>
                      <a:headEnd type="none" w="med" len="med"/>
                      <a:tailEnd type="none" w="med" len="med"/>
                    </a:lnR>
                    <a:lnT w="9525" cap="flat" cmpd="sng" algn="ctr">
                      <a:solidFill>
                        <a:srgbClr val="70B4E3"/>
                      </a:solidFill>
                      <a:prstDash val="solid"/>
                      <a:round/>
                      <a:headEnd type="none" w="med" len="med"/>
                      <a:tailEnd type="none" w="med" len="med"/>
                    </a:lnT>
                    <a:lnB w="9525" cap="flat" cmpd="sng" algn="ctr">
                      <a:solidFill>
                        <a:srgbClr val="90AFE3"/>
                      </a:solidFill>
                      <a:prstDash val="solid"/>
                      <a:round/>
                      <a:headEnd type="none" w="med" len="med"/>
                      <a:tailEnd type="none" w="med" len="med"/>
                    </a:lnB>
                  </a:tcPr>
                </a:tc>
                <a:tc>
                  <a:txBody>
                    <a:bodyPr/>
                    <a:lstStyle/>
                    <a:p>
                      <a:pPr algn="ctr" rtl="0" fontAlgn="base"/>
                      <a:r>
                        <a:rPr lang="en-US" sz="1600" b="0" i="0" dirty="0">
                          <a:effectLst/>
                          <a:latin typeface="Calibri" panose="020F0502020204030204" pitchFamily="34" charset="0"/>
                        </a:rPr>
                        <a:t>Support on demand </a:t>
                      </a:r>
                      <a:endParaRPr lang="en-US" sz="2800" b="0" i="0" dirty="0">
                        <a:effectLst/>
                      </a:endParaRPr>
                    </a:p>
                  </a:txBody>
                  <a:tcPr anchor="ctr">
                    <a:lnL w="9525" cap="flat" cmpd="sng" algn="ctr">
                      <a:solidFill>
                        <a:srgbClr val="90AFE3"/>
                      </a:solidFill>
                      <a:prstDash val="solid"/>
                      <a:round/>
                      <a:headEnd type="none" w="med" len="med"/>
                      <a:tailEnd type="none" w="med" len="med"/>
                    </a:lnL>
                    <a:lnR w="9525" cap="flat" cmpd="sng" algn="ctr">
                      <a:solidFill>
                        <a:srgbClr val="D0B1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D0B1E3"/>
                      </a:solidFill>
                      <a:prstDash val="solid"/>
                      <a:round/>
                      <a:headEnd type="none" w="med" len="med"/>
                      <a:tailEnd type="none" w="med" len="med"/>
                    </a:lnB>
                    <a:solidFill>
                      <a:srgbClr val="CCC0D9"/>
                    </a:solidFill>
                  </a:tcPr>
                </a:tc>
                <a:tc>
                  <a:txBody>
                    <a:bodyPr/>
                    <a:lstStyle/>
                    <a:p>
                      <a:pPr algn="ctr" rtl="0" fontAlgn="base"/>
                      <a:r>
                        <a:rPr lang="en-US" sz="1600" b="0" i="0">
                          <a:effectLst/>
                          <a:latin typeface="Calibri" panose="020F0502020204030204" pitchFamily="34" charset="0"/>
                        </a:rPr>
                        <a:t>Support on demand </a:t>
                      </a:r>
                      <a:endParaRPr lang="en-US" sz="2800" b="0" i="0">
                        <a:effectLst/>
                      </a:endParaRPr>
                    </a:p>
                  </a:txBody>
                  <a:tcPr anchor="ctr">
                    <a:lnL w="9525" cap="flat" cmpd="sng" algn="ctr">
                      <a:solidFill>
                        <a:srgbClr val="D0B1E3"/>
                      </a:solidFill>
                      <a:prstDash val="solid"/>
                      <a:round/>
                      <a:headEnd type="none" w="med" len="med"/>
                      <a:tailEnd type="none" w="med" len="med"/>
                    </a:lnL>
                    <a:lnR w="9525" cap="flat" cmpd="sng" algn="ctr">
                      <a:solidFill>
                        <a:srgbClr val="10B0E3"/>
                      </a:solidFill>
                      <a:prstDash val="solid"/>
                      <a:round/>
                      <a:headEnd type="none" w="med" len="med"/>
                      <a:tailEnd type="none" w="med" len="med"/>
                    </a:lnR>
                    <a:lnT w="9525" cap="flat" cmpd="sng" algn="ctr">
                      <a:solidFill>
                        <a:srgbClr val="90AFE3"/>
                      </a:solidFill>
                      <a:prstDash val="solid"/>
                      <a:round/>
                      <a:headEnd type="none" w="med" len="med"/>
                      <a:tailEnd type="none" w="med" len="med"/>
                    </a:lnT>
                    <a:lnB w="9525" cap="flat" cmpd="sng" algn="ctr">
                      <a:solidFill>
                        <a:srgbClr val="10B0E3"/>
                      </a:solidFill>
                      <a:prstDash val="solid"/>
                      <a:round/>
                      <a:headEnd type="none" w="med" len="med"/>
                      <a:tailEnd type="none" w="med" len="med"/>
                    </a:lnB>
                    <a:solidFill>
                      <a:srgbClr val="CCC0D9"/>
                    </a:solidFill>
                  </a:tcPr>
                </a:tc>
                <a:tc>
                  <a:txBody>
                    <a:bodyPr/>
                    <a:lstStyle/>
                    <a:p>
                      <a:pPr algn="ctr" rtl="0" fontAlgn="base"/>
                      <a:r>
                        <a:rPr lang="en-US" sz="1600" b="0" i="0">
                          <a:effectLst/>
                          <a:latin typeface="Calibri" panose="020F0502020204030204" pitchFamily="34" charset="0"/>
                        </a:rPr>
                        <a:t>Targeted supports </a:t>
                      </a:r>
                      <a:endParaRPr lang="en-US" sz="2800" b="0" i="0">
                        <a:effectLst/>
                      </a:endParaRPr>
                    </a:p>
                  </a:txBody>
                  <a:tcPr anchor="ctr">
                    <a:lnL w="9525" cap="flat" cmpd="sng" algn="ctr">
                      <a:solidFill>
                        <a:srgbClr val="10B0E3"/>
                      </a:solidFill>
                      <a:prstDash val="solid"/>
                      <a:round/>
                      <a:headEnd type="none" w="med" len="med"/>
                      <a:tailEnd type="none" w="med" len="med"/>
                    </a:lnL>
                    <a:lnR w="9525" cap="flat" cmpd="sng" algn="ctr">
                      <a:solidFill>
                        <a:srgbClr val="70B4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70B4E3"/>
                      </a:solidFill>
                      <a:prstDash val="solid"/>
                      <a:round/>
                      <a:headEnd type="none" w="med" len="med"/>
                      <a:tailEnd type="none" w="med" len="med"/>
                    </a:lnB>
                    <a:solidFill>
                      <a:srgbClr val="B6DDE8"/>
                    </a:solidFill>
                  </a:tcPr>
                </a:tc>
                <a:extLst>
                  <a:ext uri="{0D108BD9-81ED-4DB2-BD59-A6C34878D82A}">
                    <a16:rowId xmlns:a16="http://schemas.microsoft.com/office/drawing/2014/main" val="10003"/>
                  </a:ext>
                </a:extLst>
              </a:tr>
              <a:tr h="271848">
                <a:tc>
                  <a:txBody>
                    <a:bodyPr/>
                    <a:lstStyle/>
                    <a:p>
                      <a:pPr algn="ctr" rtl="0" fontAlgn="base"/>
                      <a:r>
                        <a:rPr lang="en-US" sz="1600" b="1" i="0" dirty="0">
                          <a:effectLst/>
                          <a:latin typeface="Calibri" panose="020F0502020204030204" pitchFamily="34" charset="0"/>
                        </a:rPr>
                        <a:t>Approaching Expectations</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B0AE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90AFE3"/>
                      </a:solidFill>
                      <a:prstDash val="solid"/>
                      <a:round/>
                      <a:headEnd type="none" w="med" len="med"/>
                      <a:tailEnd type="none" w="med" len="med"/>
                    </a:lnT>
                    <a:lnB w="9525" cap="flat" cmpd="sng" algn="ctr">
                      <a:solidFill>
                        <a:srgbClr val="B0AEE3"/>
                      </a:solidFill>
                      <a:prstDash val="solid"/>
                      <a:round/>
                      <a:headEnd type="none" w="med" len="med"/>
                      <a:tailEnd type="none" w="med" len="med"/>
                    </a:lnB>
                  </a:tcPr>
                </a:tc>
                <a:tc>
                  <a:txBody>
                    <a:bodyPr/>
                    <a:lstStyle/>
                    <a:p>
                      <a:pPr algn="ctr" rtl="0" fontAlgn="base"/>
                      <a:r>
                        <a:rPr lang="en-US" sz="1600" b="0" i="0" dirty="0">
                          <a:effectLst/>
                          <a:latin typeface="Calibri" panose="020F0502020204030204" pitchFamily="34" charset="0"/>
                        </a:rPr>
                        <a:t>Targeted supports </a:t>
                      </a:r>
                      <a:endParaRPr lang="en-US" sz="2800" b="0" i="0" dirty="0">
                        <a:effectLst/>
                      </a:endParaRPr>
                    </a:p>
                  </a:txBody>
                  <a:tcPr anchor="ctr">
                    <a:lnL w="9525" cap="flat" cmpd="sng" algn="ctr">
                      <a:solidFill>
                        <a:srgbClr val="B0AE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D0B1E3"/>
                      </a:solidFill>
                      <a:prstDash val="solid"/>
                      <a:round/>
                      <a:headEnd type="none" w="med" len="med"/>
                      <a:tailEnd type="none" w="med" len="med"/>
                    </a:lnT>
                    <a:lnB w="9525" cap="flat" cmpd="sng" algn="ctr">
                      <a:solidFill>
                        <a:srgbClr val="B0AEE3"/>
                      </a:solidFill>
                      <a:prstDash val="solid"/>
                      <a:round/>
                      <a:headEnd type="none" w="med" len="med"/>
                      <a:tailEnd type="none" w="med" len="med"/>
                    </a:lnB>
                    <a:solidFill>
                      <a:srgbClr val="B6DDE8"/>
                    </a:solidFill>
                  </a:tcPr>
                </a:tc>
                <a:tc>
                  <a:txBody>
                    <a:bodyPr/>
                    <a:lstStyle/>
                    <a:p>
                      <a:pPr algn="ctr" rtl="0" fontAlgn="base"/>
                      <a:r>
                        <a:rPr lang="en-US" sz="1600" b="0" i="0" dirty="0">
                          <a:effectLst/>
                          <a:latin typeface="Calibri" panose="020F0502020204030204" pitchFamily="34" charset="0"/>
                        </a:rPr>
                        <a:t>Targeted supports </a:t>
                      </a:r>
                      <a:endParaRPr lang="en-US" sz="2800" b="0" i="0" dirty="0">
                        <a:effectLst/>
                      </a:endParaRPr>
                    </a:p>
                  </a:txBody>
                  <a:tcPr anchor="ctr">
                    <a:lnL w="9525" cap="flat" cmpd="sng" algn="ctr">
                      <a:solidFill>
                        <a:srgbClr val="B0AE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10B0E3"/>
                      </a:solidFill>
                      <a:prstDash val="solid"/>
                      <a:round/>
                      <a:headEnd type="none" w="med" len="med"/>
                      <a:tailEnd type="none" w="med" len="med"/>
                    </a:lnT>
                    <a:lnB w="9525" cap="flat" cmpd="sng" algn="ctr">
                      <a:solidFill>
                        <a:srgbClr val="B0AEE3"/>
                      </a:solidFill>
                      <a:prstDash val="solid"/>
                      <a:round/>
                      <a:headEnd type="none" w="med" len="med"/>
                      <a:tailEnd type="none" w="med" len="med"/>
                    </a:lnB>
                    <a:solidFill>
                      <a:srgbClr val="B6DDE8"/>
                    </a:solidFill>
                  </a:tcPr>
                </a:tc>
                <a:tc>
                  <a:txBody>
                    <a:bodyPr/>
                    <a:lstStyle/>
                    <a:p>
                      <a:pPr algn="ctr" rtl="0" fontAlgn="base"/>
                      <a:r>
                        <a:rPr lang="en-US" sz="1600" b="0" i="0">
                          <a:effectLst/>
                          <a:latin typeface="Calibri" panose="020F0502020204030204" pitchFamily="34" charset="0"/>
                        </a:rPr>
                        <a:t>Intensive supports </a:t>
                      </a:r>
                      <a:endParaRPr lang="en-US" sz="2800" b="0" i="0">
                        <a:effectLst/>
                      </a:endParaRPr>
                    </a:p>
                  </a:txBody>
                  <a:tcPr anchor="ctr">
                    <a:lnL w="9525" cap="flat" cmpd="sng" algn="ctr">
                      <a:solidFill>
                        <a:srgbClr val="B0AEE3"/>
                      </a:solidFill>
                      <a:prstDash val="solid"/>
                      <a:round/>
                      <a:headEnd type="none" w="med" len="med"/>
                      <a:tailEnd type="none" w="med" len="med"/>
                    </a:lnL>
                    <a:lnR w="9525" cap="flat" cmpd="sng" algn="ctr">
                      <a:solidFill>
                        <a:srgbClr val="30B4E3"/>
                      </a:solidFill>
                      <a:prstDash val="solid"/>
                      <a:round/>
                      <a:headEnd type="none" w="med" len="med"/>
                      <a:tailEnd type="none" w="med" len="med"/>
                    </a:lnR>
                    <a:lnT w="9525" cap="flat" cmpd="sng" algn="ctr">
                      <a:solidFill>
                        <a:srgbClr val="70B4E3"/>
                      </a:solidFill>
                      <a:prstDash val="solid"/>
                      <a:round/>
                      <a:headEnd type="none" w="med" len="med"/>
                      <a:tailEnd type="none" w="med" len="med"/>
                    </a:lnT>
                    <a:lnB w="9525" cap="flat" cmpd="sng" algn="ctr">
                      <a:solidFill>
                        <a:srgbClr val="30B4E3"/>
                      </a:solidFill>
                      <a:prstDash val="solid"/>
                      <a:round/>
                      <a:headEnd type="none" w="med" len="med"/>
                      <a:tailEnd type="none" w="med" len="med"/>
                    </a:lnB>
                    <a:solidFill>
                      <a:srgbClr val="FBD4B4"/>
                    </a:solidFill>
                  </a:tcPr>
                </a:tc>
                <a:extLst>
                  <a:ext uri="{0D108BD9-81ED-4DB2-BD59-A6C34878D82A}">
                    <a16:rowId xmlns:a16="http://schemas.microsoft.com/office/drawing/2014/main" val="10004"/>
                  </a:ext>
                </a:extLst>
              </a:tr>
              <a:tr h="331985">
                <a:tc>
                  <a:txBody>
                    <a:bodyPr/>
                    <a:lstStyle/>
                    <a:p>
                      <a:pPr algn="ctr" rtl="0" fontAlgn="base"/>
                      <a:r>
                        <a:rPr lang="en-US" sz="1600" b="1" i="0" dirty="0">
                          <a:effectLst/>
                          <a:latin typeface="Calibri" panose="020F0502020204030204" pitchFamily="34" charset="0"/>
                        </a:rPr>
                        <a:t>Not Meeting Expectations </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D0B2E3"/>
                      </a:solidFill>
                      <a:prstDash val="solid"/>
                      <a:round/>
                      <a:headEnd type="none" w="med" len="med"/>
                      <a:tailEnd type="none" w="med" len="med"/>
                    </a:lnL>
                    <a:lnR w="9525" cap="flat" cmpd="sng" algn="ctr">
                      <a:solidFill>
                        <a:srgbClr val="D0B2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D0B2E3"/>
                      </a:solidFill>
                      <a:prstDash val="solid"/>
                      <a:round/>
                      <a:headEnd type="none" w="med" len="med"/>
                      <a:tailEnd type="none" w="med" len="med"/>
                    </a:lnB>
                  </a:tcPr>
                </a:tc>
                <a:tc>
                  <a:txBody>
                    <a:bodyPr/>
                    <a:lstStyle/>
                    <a:p>
                      <a:pPr algn="ctr" rtl="0" fontAlgn="base"/>
                      <a:r>
                        <a:rPr lang="en-US" sz="1600" b="0" i="0" dirty="0">
                          <a:effectLst/>
                          <a:latin typeface="Calibri" panose="020F0502020204030204" pitchFamily="34" charset="0"/>
                        </a:rPr>
                        <a:t>Intensive supports </a:t>
                      </a:r>
                      <a:endParaRPr lang="en-US" sz="2800" b="0" i="0" dirty="0">
                        <a:effectLst/>
                      </a:endParaRPr>
                    </a:p>
                  </a:txBody>
                  <a:tcPr anchor="ctr">
                    <a:lnL w="9525" cap="flat" cmpd="sng" algn="ctr">
                      <a:solidFill>
                        <a:srgbClr val="D0B2E3"/>
                      </a:solidFill>
                      <a:prstDash val="solid"/>
                      <a:round/>
                      <a:headEnd type="none" w="med" len="med"/>
                      <a:tailEnd type="none" w="med" len="med"/>
                    </a:lnL>
                    <a:lnR w="9525" cap="flat" cmpd="sng" algn="ctr">
                      <a:solidFill>
                        <a:srgbClr val="70B4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70B4E3"/>
                      </a:solidFill>
                      <a:prstDash val="solid"/>
                      <a:round/>
                      <a:headEnd type="none" w="med" len="med"/>
                      <a:tailEnd type="none" w="med" len="med"/>
                    </a:lnB>
                    <a:solidFill>
                      <a:srgbClr val="FBD4B4"/>
                    </a:solidFill>
                  </a:tcPr>
                </a:tc>
                <a:tc>
                  <a:txBody>
                    <a:bodyPr/>
                    <a:lstStyle/>
                    <a:p>
                      <a:pPr algn="ctr" rtl="0" fontAlgn="base"/>
                      <a:r>
                        <a:rPr lang="en-US" sz="1600" b="0" i="0" dirty="0">
                          <a:effectLst/>
                          <a:latin typeface="Calibri" panose="020F0502020204030204" pitchFamily="34" charset="0"/>
                        </a:rPr>
                        <a:t>Intensive supports </a:t>
                      </a:r>
                      <a:endParaRPr lang="en-US" sz="2800" b="0" i="0" dirty="0">
                        <a:effectLst/>
                      </a:endParaRPr>
                    </a:p>
                  </a:txBody>
                  <a:tcPr anchor="ctr">
                    <a:lnL w="9525" cap="flat" cmpd="sng" algn="ctr">
                      <a:solidFill>
                        <a:srgbClr val="70B4E3"/>
                      </a:solidFill>
                      <a:prstDash val="solid"/>
                      <a:round/>
                      <a:headEnd type="none" w="med" len="med"/>
                      <a:tailEnd type="none" w="med" len="med"/>
                    </a:lnL>
                    <a:lnR w="9525" cap="flat" cmpd="sng" algn="ctr">
                      <a:solidFill>
                        <a:srgbClr val="70B4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70B4E3"/>
                      </a:solidFill>
                      <a:prstDash val="solid"/>
                      <a:round/>
                      <a:headEnd type="none" w="med" len="med"/>
                      <a:tailEnd type="none" w="med" len="med"/>
                    </a:lnB>
                    <a:solidFill>
                      <a:srgbClr val="FBD4B4"/>
                    </a:solidFill>
                  </a:tcPr>
                </a:tc>
                <a:tc>
                  <a:txBody>
                    <a:bodyPr/>
                    <a:lstStyle/>
                    <a:p>
                      <a:pPr algn="ctr" rtl="0" fontAlgn="base"/>
                      <a:r>
                        <a:rPr lang="en-US" sz="1600" b="0" i="0" dirty="0">
                          <a:effectLst/>
                          <a:latin typeface="Calibri" panose="020F0502020204030204" pitchFamily="34" charset="0"/>
                        </a:rPr>
                        <a:t>Intensive supports </a:t>
                      </a:r>
                      <a:endParaRPr lang="en-US" sz="2800" b="0" i="0" dirty="0">
                        <a:effectLst/>
                      </a:endParaRPr>
                    </a:p>
                  </a:txBody>
                  <a:tcPr anchor="ctr">
                    <a:lnL w="9525" cap="flat" cmpd="sng" algn="ctr">
                      <a:solidFill>
                        <a:srgbClr val="70B4E3"/>
                      </a:solidFill>
                      <a:prstDash val="solid"/>
                      <a:round/>
                      <a:headEnd type="none" w="med" len="med"/>
                      <a:tailEnd type="none" w="med" len="med"/>
                    </a:lnL>
                    <a:lnR w="9525" cap="flat" cmpd="sng" algn="ctr">
                      <a:solidFill>
                        <a:srgbClr val="D0B2E3"/>
                      </a:solidFill>
                      <a:prstDash val="solid"/>
                      <a:round/>
                      <a:headEnd type="none" w="med" len="med"/>
                      <a:tailEnd type="none" w="med" len="med"/>
                    </a:lnR>
                    <a:lnT w="9525" cap="flat" cmpd="sng" algn="ctr">
                      <a:solidFill>
                        <a:srgbClr val="30B4E3"/>
                      </a:solidFill>
                      <a:prstDash val="solid"/>
                      <a:round/>
                      <a:headEnd type="none" w="med" len="med"/>
                      <a:tailEnd type="none" w="med" len="med"/>
                    </a:lnT>
                    <a:lnB w="9525" cap="flat" cmpd="sng" algn="ctr">
                      <a:solidFill>
                        <a:srgbClr val="D0B2E3"/>
                      </a:solidFill>
                      <a:prstDash val="solid"/>
                      <a:round/>
                      <a:headEnd type="none" w="med" len="med"/>
                      <a:tailEnd type="none" w="med" len="med"/>
                    </a:lnB>
                    <a:solidFill>
                      <a:srgbClr val="FBD4B4"/>
                    </a:solidFill>
                  </a:tcPr>
                </a:tc>
                <a:extLst>
                  <a:ext uri="{0D108BD9-81ED-4DB2-BD59-A6C34878D82A}">
                    <a16:rowId xmlns:a16="http://schemas.microsoft.com/office/drawing/2014/main" val="10005"/>
                  </a:ext>
                </a:extLst>
              </a:tr>
            </a:tbl>
          </a:graphicData>
        </a:graphic>
      </p:graphicFrame>
      <p:graphicFrame>
        <p:nvGraphicFramePr>
          <p:cNvPr id="3" name="Table 2"/>
          <p:cNvGraphicFramePr>
            <a:graphicFrameLocks noGrp="1"/>
          </p:cNvGraphicFramePr>
          <p:nvPr/>
        </p:nvGraphicFramePr>
        <p:xfrm>
          <a:off x="1169772" y="2167767"/>
          <a:ext cx="9654749" cy="4475115"/>
        </p:xfrm>
        <a:graphic>
          <a:graphicData uri="http://schemas.openxmlformats.org/drawingml/2006/table">
            <a:tbl>
              <a:tblPr/>
              <a:tblGrid>
                <a:gridCol w="1833947">
                  <a:extLst>
                    <a:ext uri="{9D8B030D-6E8A-4147-A177-3AD203B41FA5}">
                      <a16:colId xmlns:a16="http://schemas.microsoft.com/office/drawing/2014/main" val="20000"/>
                    </a:ext>
                  </a:extLst>
                </a:gridCol>
                <a:gridCol w="3910401">
                  <a:extLst>
                    <a:ext uri="{9D8B030D-6E8A-4147-A177-3AD203B41FA5}">
                      <a16:colId xmlns:a16="http://schemas.microsoft.com/office/drawing/2014/main" val="20001"/>
                    </a:ext>
                  </a:extLst>
                </a:gridCol>
                <a:gridCol w="3910401">
                  <a:extLst>
                    <a:ext uri="{9D8B030D-6E8A-4147-A177-3AD203B41FA5}">
                      <a16:colId xmlns:a16="http://schemas.microsoft.com/office/drawing/2014/main" val="20002"/>
                    </a:ext>
                  </a:extLst>
                </a:gridCol>
              </a:tblGrid>
              <a:tr h="234091">
                <a:tc gridSpan="3">
                  <a:txBody>
                    <a:bodyPr/>
                    <a:lstStyle/>
                    <a:p>
                      <a:pPr algn="l" rtl="0" fontAlgn="base"/>
                      <a:r>
                        <a:rPr lang="en-US" sz="1400" b="1" i="0" dirty="0">
                          <a:effectLst/>
                          <a:latin typeface="Calibri" panose="020F0502020204030204" pitchFamily="34" charset="0"/>
                        </a:rPr>
                        <a:t>Implications of Levels of Autonomy / Support</a:t>
                      </a:r>
                      <a:r>
                        <a:rPr lang="en-US" sz="1400" b="0" i="0" dirty="0">
                          <a:effectLst/>
                          <a:latin typeface="Calibri" panose="020F0502020204030204" pitchFamily="34" charset="0"/>
                        </a:rPr>
                        <a:t> </a:t>
                      </a:r>
                      <a:endParaRPr lang="en-US" sz="2800" b="0" i="0" dirty="0">
                        <a:effectLst/>
                      </a:endParaRPr>
                    </a:p>
                  </a:txBody>
                  <a:tcPr marL="82620" marR="82620" marT="41310" marB="4131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4091">
                <a:tc>
                  <a:txBody>
                    <a:bodyPr/>
                    <a:lstStyle/>
                    <a:p>
                      <a:pPr algn="l" rtl="0" fontAlgn="base"/>
                      <a:r>
                        <a:rPr lang="en-US" sz="1200" b="0" i="0">
                          <a:effectLst/>
                          <a:latin typeface="Calibri" panose="020F0502020204030204" pitchFamily="34" charset="0"/>
                        </a:rPr>
                        <a:t> </a:t>
                      </a:r>
                    </a:p>
                  </a:txBody>
                  <a:tcPr marL="82620" marR="82620" marT="41310" marB="41310">
                    <a:lnL w="9525" cap="flat" cmpd="sng" algn="ctr">
                      <a:solidFill>
                        <a:srgbClr val="500F6D"/>
                      </a:solidFill>
                      <a:prstDash val="solid"/>
                      <a:round/>
                      <a:headEnd type="none" w="med" len="med"/>
                      <a:tailEnd type="none" w="med" len="med"/>
                    </a:lnL>
                    <a:lnR w="9525" cap="flat" cmpd="sng" algn="ctr">
                      <a:solidFill>
                        <a:srgbClr val="500F6D"/>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500F6D"/>
                      </a:solidFill>
                      <a:prstDash val="solid"/>
                      <a:round/>
                      <a:headEnd type="none" w="med" len="med"/>
                      <a:tailEnd type="none" w="med" len="med"/>
                    </a:lnB>
                  </a:tcPr>
                </a:tc>
                <a:tc>
                  <a:txBody>
                    <a:bodyPr/>
                    <a:lstStyle/>
                    <a:p>
                      <a:pPr algn="ctr" rtl="0" fontAlgn="base"/>
                      <a:r>
                        <a:rPr lang="en-US" sz="1400" b="1" i="0" dirty="0">
                          <a:effectLst/>
                          <a:latin typeface="Calibri" panose="020F0502020204030204" pitchFamily="34" charset="0"/>
                        </a:rPr>
                        <a:t>School Planning Implications</a:t>
                      </a:r>
                      <a:r>
                        <a:rPr lang="en-US" sz="1400" b="0" i="0" dirty="0">
                          <a:effectLst/>
                          <a:latin typeface="Calibri" panose="020F0502020204030204" pitchFamily="34" charset="0"/>
                        </a:rPr>
                        <a:t> </a:t>
                      </a:r>
                      <a:endParaRPr lang="en-US" sz="2800" b="0" i="0" dirty="0">
                        <a:effectLst/>
                      </a:endParaRPr>
                    </a:p>
                  </a:txBody>
                  <a:tcPr marL="82620" marR="82620" marT="41310" marB="41310">
                    <a:lnL w="9525" cap="flat" cmpd="sng" algn="ctr">
                      <a:solidFill>
                        <a:srgbClr val="500F6D"/>
                      </a:solidFill>
                      <a:prstDash val="solid"/>
                      <a:round/>
                      <a:headEnd type="none" w="med" len="med"/>
                      <a:tailEnd type="none" w="med" len="med"/>
                    </a:lnL>
                    <a:lnR w="9525" cap="flat" cmpd="sng" algn="ctr">
                      <a:solidFill>
                        <a:srgbClr val="30166D"/>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30166D"/>
                      </a:solidFill>
                      <a:prstDash val="solid"/>
                      <a:round/>
                      <a:headEnd type="none" w="med" len="med"/>
                      <a:tailEnd type="none" w="med" len="med"/>
                    </a:lnB>
                  </a:tcPr>
                </a:tc>
                <a:tc>
                  <a:txBody>
                    <a:bodyPr/>
                    <a:lstStyle/>
                    <a:p>
                      <a:pPr algn="ctr" rtl="0" fontAlgn="base"/>
                      <a:r>
                        <a:rPr lang="en-US" sz="1400" b="1" i="0" dirty="0">
                          <a:effectLst/>
                          <a:latin typeface="Calibri" panose="020F0502020204030204" pitchFamily="34" charset="0"/>
                        </a:rPr>
                        <a:t>Progress Monitoring Implications</a:t>
                      </a:r>
                      <a:r>
                        <a:rPr lang="en-US" sz="1400" b="0" i="0" dirty="0">
                          <a:effectLst/>
                          <a:latin typeface="Calibri" panose="020F0502020204030204" pitchFamily="34" charset="0"/>
                        </a:rPr>
                        <a:t> </a:t>
                      </a:r>
                      <a:endParaRPr lang="en-US" sz="2800" b="0" i="0" dirty="0">
                        <a:effectLst/>
                      </a:endParaRPr>
                    </a:p>
                  </a:txBody>
                  <a:tcPr marL="82620" marR="82620" marT="41310" marB="41310">
                    <a:lnL w="9525" cap="flat" cmpd="sng" algn="ctr">
                      <a:solidFill>
                        <a:srgbClr val="30166D"/>
                      </a:solidFill>
                      <a:prstDash val="solid"/>
                      <a:round/>
                      <a:headEnd type="none" w="med" len="med"/>
                      <a:tailEnd type="none" w="med" len="med"/>
                    </a:lnL>
                    <a:lnR w="9525" cap="flat" cmpd="sng" algn="ctr">
                      <a:solidFill>
                        <a:srgbClr val="D0126D"/>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D0126D"/>
                      </a:solidFill>
                      <a:prstDash val="solid"/>
                      <a:round/>
                      <a:headEnd type="none" w="med" len="med"/>
                      <a:tailEnd type="none" w="med" len="med"/>
                    </a:lnB>
                  </a:tcPr>
                </a:tc>
                <a:extLst>
                  <a:ext uri="{0D108BD9-81ED-4DB2-BD59-A6C34878D82A}">
                    <a16:rowId xmlns:a16="http://schemas.microsoft.com/office/drawing/2014/main" val="10001"/>
                  </a:ext>
                </a:extLst>
              </a:tr>
              <a:tr h="1294385">
                <a:tc>
                  <a:txBody>
                    <a:bodyPr/>
                    <a:lstStyle/>
                    <a:p>
                      <a:pPr algn="ctr" rtl="0" fontAlgn="base"/>
                      <a:r>
                        <a:rPr lang="en-US" sz="1400" b="1" i="0">
                          <a:effectLst/>
                          <a:latin typeface="Calibri" panose="020F0502020204030204" pitchFamily="34" charset="0"/>
                        </a:rPr>
                        <a:t>Support on demand</a:t>
                      </a:r>
                      <a:r>
                        <a:rPr lang="en-US" sz="1400" b="0" i="0">
                          <a:effectLst/>
                          <a:latin typeface="Calibri" panose="020F0502020204030204" pitchFamily="34" charset="0"/>
                        </a:rPr>
                        <a:t> </a:t>
                      </a:r>
                      <a:endParaRPr lang="en-US" sz="2800" b="0" i="0">
                        <a:effectLst/>
                      </a:endParaRPr>
                    </a:p>
                  </a:txBody>
                  <a:tcPr marL="82620" marR="82620" marT="41310" marB="41310" anchor="ctr">
                    <a:lnL w="9525" cap="flat" cmpd="sng" algn="ctr">
                      <a:solidFill>
                        <a:srgbClr val="70136D"/>
                      </a:solidFill>
                      <a:prstDash val="solid"/>
                      <a:round/>
                      <a:headEnd type="none" w="med" len="med"/>
                      <a:tailEnd type="none" w="med" len="med"/>
                    </a:lnL>
                    <a:lnR w="9525" cap="flat" cmpd="sng" algn="ctr">
                      <a:solidFill>
                        <a:srgbClr val="70136D"/>
                      </a:solidFill>
                      <a:prstDash val="solid"/>
                      <a:round/>
                      <a:headEnd type="none" w="med" len="med"/>
                      <a:tailEnd type="none" w="med" len="med"/>
                    </a:lnR>
                    <a:lnT w="9525" cap="flat" cmpd="sng" algn="ctr">
                      <a:solidFill>
                        <a:srgbClr val="500F6D"/>
                      </a:solidFill>
                      <a:prstDash val="solid"/>
                      <a:round/>
                      <a:headEnd type="none" w="med" len="med"/>
                      <a:tailEnd type="none" w="med" len="med"/>
                    </a:lnT>
                    <a:lnB w="9525" cap="flat" cmpd="sng" algn="ctr">
                      <a:solidFill>
                        <a:srgbClr val="70136D"/>
                      </a:solidFill>
                      <a:prstDash val="solid"/>
                      <a:round/>
                      <a:headEnd type="none" w="med" len="med"/>
                      <a:tailEnd type="none" w="med" len="med"/>
                    </a:lnB>
                    <a:solidFill>
                      <a:srgbClr val="CCC0D9"/>
                    </a:solidFill>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Schools free to choose from all</a:t>
                      </a:r>
                      <a:r>
                        <a:rPr lang="en-US" sz="1200" b="0" i="0" baseline="0" dirty="0">
                          <a:effectLst/>
                          <a:latin typeface="Calibri" panose="020F0502020204030204" pitchFamily="34" charset="0"/>
                        </a:rPr>
                        <a:t> </a:t>
                      </a:r>
                      <a:r>
                        <a:rPr lang="en-US" sz="1200" b="0" i="0" dirty="0">
                          <a:effectLst/>
                          <a:latin typeface="Calibri" panose="020F0502020204030204" pitchFamily="34" charset="0"/>
                        </a:rPr>
                        <a:t>menu items. </a:t>
                      </a:r>
                    </a:p>
                    <a:p>
                      <a:pPr algn="l" rtl="0" fontAlgn="base">
                        <a:buFont typeface="Arial" panose="020B0604020202020204" pitchFamily="34" charset="0"/>
                        <a:buChar char="•"/>
                      </a:pPr>
                      <a:r>
                        <a:rPr lang="en-US" sz="1200" b="0" i="0" dirty="0">
                          <a:effectLst/>
                          <a:latin typeface="Calibri" panose="020F0502020204030204" pitchFamily="34" charset="0"/>
                        </a:rPr>
                        <a:t>School writes improvement plan. </a:t>
                      </a:r>
                    </a:p>
                    <a:p>
                      <a:pPr algn="l" rtl="0" fontAlgn="base">
                        <a:buFont typeface="Arial" panose="020B0604020202020204" pitchFamily="34" charset="0"/>
                        <a:buChar char="•"/>
                      </a:pPr>
                      <a:r>
                        <a:rPr lang="en-US" sz="1200" b="0" i="0" dirty="0">
                          <a:effectLst/>
                          <a:latin typeface="Calibri" panose="020F0502020204030204" pitchFamily="34" charset="0"/>
                        </a:rPr>
                        <a:t>Network / Central Office review of plan provided upon request. </a:t>
                      </a:r>
                    </a:p>
                  </a:txBody>
                  <a:tcPr marL="82620" marR="82620" marT="41310" marB="41310">
                    <a:lnL w="9525" cap="flat" cmpd="sng" algn="ctr">
                      <a:solidFill>
                        <a:srgbClr val="70136D"/>
                      </a:solidFill>
                      <a:prstDash val="solid"/>
                      <a:round/>
                      <a:headEnd type="none" w="med" len="med"/>
                      <a:tailEnd type="none" w="med" len="med"/>
                    </a:lnL>
                    <a:lnR w="9525" cap="flat" cmpd="sng" algn="ctr">
                      <a:solidFill>
                        <a:srgbClr val="B0106D"/>
                      </a:solidFill>
                      <a:prstDash val="solid"/>
                      <a:round/>
                      <a:headEnd type="none" w="med" len="med"/>
                      <a:tailEnd type="none" w="med" len="med"/>
                    </a:lnR>
                    <a:lnT w="9525" cap="flat" cmpd="sng" algn="ctr">
                      <a:solidFill>
                        <a:srgbClr val="30166D"/>
                      </a:solidFill>
                      <a:prstDash val="solid"/>
                      <a:round/>
                      <a:headEnd type="none" w="med" len="med"/>
                      <a:tailEnd type="none" w="med" len="med"/>
                    </a:lnT>
                    <a:lnB w="9525" cap="flat" cmpd="sng" algn="ctr">
                      <a:solidFill>
                        <a:srgbClr val="B0106D"/>
                      </a:solidFill>
                      <a:prstDash val="solid"/>
                      <a:round/>
                      <a:headEnd type="none" w="med" len="med"/>
                      <a:tailEnd type="none" w="med" len="med"/>
                    </a:lnB>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 monitors progress as described in plan. </a:t>
                      </a:r>
                    </a:p>
                    <a:p>
                      <a:pPr algn="l" rtl="0" fontAlgn="base">
                        <a:buFont typeface="Arial" panose="020B0604020202020204" pitchFamily="34" charset="0"/>
                        <a:buChar char="•"/>
                      </a:pPr>
                      <a:r>
                        <a:rPr lang="en-US" sz="1200" b="0" i="0" dirty="0">
                          <a:effectLst/>
                          <a:latin typeface="Calibri" panose="020F0502020204030204" pitchFamily="34" charset="0"/>
                        </a:rPr>
                        <a:t>School not required to provide quarterly updates to</a:t>
                      </a:r>
                      <a:r>
                        <a:rPr lang="en-US" sz="1200" b="0" i="0" baseline="0" dirty="0">
                          <a:effectLst/>
                          <a:latin typeface="Calibri" panose="020F0502020204030204" pitchFamily="34" charset="0"/>
                        </a:rPr>
                        <a:t> </a:t>
                      </a:r>
                      <a:r>
                        <a:rPr lang="en-US" sz="1200" b="0" i="0" dirty="0">
                          <a:effectLst/>
                          <a:latin typeface="Calibri" panose="020F0502020204030204" pitchFamily="34" charset="0"/>
                        </a:rPr>
                        <a:t>Networks / central office. </a:t>
                      </a:r>
                    </a:p>
                    <a:p>
                      <a:pPr algn="l" rtl="0" fontAlgn="base">
                        <a:buFont typeface="Arial" panose="020B0604020202020204" pitchFamily="34" charset="0"/>
                        <a:buChar char="•"/>
                      </a:pPr>
                      <a:r>
                        <a:rPr lang="en-US" sz="1200" b="0" i="0" dirty="0">
                          <a:effectLst/>
                          <a:latin typeface="Calibri" panose="020F0502020204030204" pitchFamily="34" charset="0"/>
                        </a:rPr>
                        <a:t>Networks / central office provides support on request </a:t>
                      </a:r>
                    </a:p>
                    <a:p>
                      <a:pPr algn="l" rtl="0" fontAlgn="base"/>
                      <a:r>
                        <a:rPr lang="en-US" sz="1200" b="0" i="0" dirty="0">
                          <a:effectLst/>
                          <a:latin typeface="Calibri" panose="020F0502020204030204" pitchFamily="34" charset="0"/>
                        </a:rPr>
                        <a:t> </a:t>
                      </a:r>
                      <a:endParaRPr lang="en-US" sz="2400" b="0" i="0" dirty="0">
                        <a:effectLst/>
                      </a:endParaRPr>
                    </a:p>
                  </a:txBody>
                  <a:tcPr marL="82620" marR="82620" marT="41310" marB="41310">
                    <a:lnL w="9525" cap="flat" cmpd="sng" algn="ctr">
                      <a:solidFill>
                        <a:srgbClr val="B0106D"/>
                      </a:solidFill>
                      <a:prstDash val="solid"/>
                      <a:round/>
                      <a:headEnd type="none" w="med" len="med"/>
                      <a:tailEnd type="none" w="med" len="med"/>
                    </a:lnL>
                    <a:lnR w="9525" cap="flat" cmpd="sng" algn="ctr">
                      <a:solidFill>
                        <a:srgbClr val="20DAFB"/>
                      </a:solidFill>
                      <a:prstDash val="solid"/>
                      <a:round/>
                      <a:headEnd type="none" w="med" len="med"/>
                      <a:tailEnd type="none" w="med" len="med"/>
                    </a:lnR>
                    <a:lnT w="9525" cap="flat" cmpd="sng" algn="ctr">
                      <a:solidFill>
                        <a:srgbClr val="D0126D"/>
                      </a:solidFill>
                      <a:prstDash val="solid"/>
                      <a:round/>
                      <a:headEnd type="none" w="med" len="med"/>
                      <a:tailEnd type="none" w="med" len="med"/>
                    </a:lnT>
                    <a:lnB w="9525" cap="flat" cmpd="sng" algn="ctr">
                      <a:solidFill>
                        <a:srgbClr val="20DAFB"/>
                      </a:solidFill>
                      <a:prstDash val="solid"/>
                      <a:round/>
                      <a:headEnd type="none" w="med" len="med"/>
                      <a:tailEnd type="none" w="med" len="med"/>
                    </a:lnB>
                  </a:tcPr>
                </a:tc>
                <a:extLst>
                  <a:ext uri="{0D108BD9-81ED-4DB2-BD59-A6C34878D82A}">
                    <a16:rowId xmlns:a16="http://schemas.microsoft.com/office/drawing/2014/main" val="10002"/>
                  </a:ext>
                </a:extLst>
              </a:tr>
              <a:tr h="1294385">
                <a:tc>
                  <a:txBody>
                    <a:bodyPr/>
                    <a:lstStyle/>
                    <a:p>
                      <a:pPr algn="ctr" rtl="0" fontAlgn="base"/>
                      <a:r>
                        <a:rPr lang="en-US" sz="1400" b="1" i="0">
                          <a:effectLst/>
                          <a:latin typeface="Calibri" panose="020F0502020204030204" pitchFamily="34" charset="0"/>
                        </a:rPr>
                        <a:t>Targeted supports</a:t>
                      </a:r>
                      <a:r>
                        <a:rPr lang="en-US" sz="1400" b="0" i="0">
                          <a:effectLst/>
                          <a:latin typeface="Calibri" panose="020F0502020204030204" pitchFamily="34" charset="0"/>
                        </a:rPr>
                        <a:t> </a:t>
                      </a:r>
                      <a:endParaRPr lang="en-US" sz="2800" b="0" i="0">
                        <a:effectLst/>
                      </a:endParaRPr>
                    </a:p>
                  </a:txBody>
                  <a:tcPr marL="82620" marR="82620" marT="41310" marB="41310" anchor="ctr">
                    <a:lnL w="9525" cap="flat" cmpd="sng" algn="ctr">
                      <a:solidFill>
                        <a:srgbClr val="20D6FB"/>
                      </a:solidFill>
                      <a:prstDash val="solid"/>
                      <a:round/>
                      <a:headEnd type="none" w="med" len="med"/>
                      <a:tailEnd type="none" w="med" len="med"/>
                    </a:lnL>
                    <a:lnR w="9525" cap="flat" cmpd="sng" algn="ctr">
                      <a:solidFill>
                        <a:srgbClr val="20D6FB"/>
                      </a:solidFill>
                      <a:prstDash val="solid"/>
                      <a:round/>
                      <a:headEnd type="none" w="med" len="med"/>
                      <a:tailEnd type="none" w="med" len="med"/>
                    </a:lnR>
                    <a:lnT w="9525" cap="flat" cmpd="sng" algn="ctr">
                      <a:solidFill>
                        <a:srgbClr val="70136D"/>
                      </a:solidFill>
                      <a:prstDash val="solid"/>
                      <a:round/>
                      <a:headEnd type="none" w="med" len="med"/>
                      <a:tailEnd type="none" w="med" len="med"/>
                    </a:lnT>
                    <a:lnB w="9525" cap="flat" cmpd="sng" algn="ctr">
                      <a:solidFill>
                        <a:srgbClr val="20D6FB"/>
                      </a:solidFill>
                      <a:prstDash val="solid"/>
                      <a:round/>
                      <a:headEnd type="none" w="med" len="med"/>
                      <a:tailEnd type="none" w="med" len="med"/>
                    </a:lnB>
                    <a:solidFill>
                      <a:srgbClr val="B6DDE8"/>
                    </a:solidFill>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Schools free to choose from all menu items. </a:t>
                      </a:r>
                    </a:p>
                    <a:p>
                      <a:pPr algn="l" rtl="0" fontAlgn="base">
                        <a:buFont typeface="Arial" panose="020B0604020202020204" pitchFamily="34" charset="0"/>
                        <a:buChar char="•"/>
                      </a:pPr>
                      <a:r>
                        <a:rPr lang="en-US" sz="1200" b="0" i="0" dirty="0">
                          <a:effectLst/>
                          <a:latin typeface="Calibri" panose="020F0502020204030204" pitchFamily="34" charset="0"/>
                        </a:rPr>
                        <a:t>School writes improvement plan. </a:t>
                      </a:r>
                    </a:p>
                    <a:p>
                      <a:pPr algn="l" rtl="0" fontAlgn="base">
                        <a:buFont typeface="Arial" panose="020B0604020202020204" pitchFamily="34" charset="0"/>
                        <a:buChar char="•"/>
                      </a:pPr>
                      <a:r>
                        <a:rPr lang="en-US" sz="1200" b="0" i="0" dirty="0">
                          <a:effectLst/>
                          <a:latin typeface="Calibri" panose="020F0502020204030204" pitchFamily="34" charset="0"/>
                        </a:rPr>
                        <a:t>Network / central office support provides feedback on plan related to areas school is identified as needing targeted support. </a:t>
                      </a:r>
                    </a:p>
                  </a:txBody>
                  <a:tcPr marL="82620" marR="82620" marT="41310" marB="41310">
                    <a:lnL w="9525" cap="flat" cmpd="sng" algn="ctr">
                      <a:solidFill>
                        <a:srgbClr val="20D6FB"/>
                      </a:solidFill>
                      <a:prstDash val="solid"/>
                      <a:round/>
                      <a:headEnd type="none" w="med" len="med"/>
                      <a:tailEnd type="none" w="med" len="med"/>
                    </a:lnL>
                    <a:lnR w="9525" cap="flat" cmpd="sng" algn="ctr">
                      <a:solidFill>
                        <a:srgbClr val="20D6FB"/>
                      </a:solidFill>
                      <a:prstDash val="solid"/>
                      <a:round/>
                      <a:headEnd type="none" w="med" len="med"/>
                      <a:tailEnd type="none" w="med" len="med"/>
                    </a:lnR>
                    <a:lnT w="9525" cap="flat" cmpd="sng" algn="ctr">
                      <a:solidFill>
                        <a:srgbClr val="B0106D"/>
                      </a:solidFill>
                      <a:prstDash val="solid"/>
                      <a:round/>
                      <a:headEnd type="none" w="med" len="med"/>
                      <a:tailEnd type="none" w="med" len="med"/>
                    </a:lnT>
                    <a:lnB w="9525" cap="flat" cmpd="sng" algn="ctr">
                      <a:solidFill>
                        <a:srgbClr val="20D6FB"/>
                      </a:solidFill>
                      <a:prstDash val="solid"/>
                      <a:round/>
                      <a:headEnd type="none" w="med" len="med"/>
                      <a:tailEnd type="none" w="med" len="med"/>
                    </a:lnB>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 monitors progress as described in plan. </a:t>
                      </a:r>
                    </a:p>
                    <a:p>
                      <a:pPr algn="l" rtl="0" fontAlgn="base">
                        <a:buFont typeface="Arial" panose="020B0604020202020204" pitchFamily="34" charset="0"/>
                        <a:buChar char="•"/>
                      </a:pPr>
                      <a:r>
                        <a:rPr lang="en-US" sz="1200" b="0" i="0" dirty="0">
                          <a:effectLst/>
                          <a:latin typeface="Calibri" panose="020F0502020204030204" pitchFamily="34" charset="0"/>
                        </a:rPr>
                        <a:t>School provides quarterly updates to Network. </a:t>
                      </a:r>
                    </a:p>
                    <a:p>
                      <a:pPr algn="l" rtl="0" fontAlgn="base">
                        <a:buFont typeface="Arial" panose="020B0604020202020204" pitchFamily="34" charset="0"/>
                        <a:buChar char="•"/>
                      </a:pPr>
                      <a:r>
                        <a:rPr lang="en-US" sz="1200" b="0" i="0" dirty="0">
                          <a:effectLst/>
                          <a:latin typeface="Calibri" panose="020F0502020204030204" pitchFamily="34" charset="0"/>
                        </a:rPr>
                        <a:t>Network / central office provide support to address any issues in plan implementation. </a:t>
                      </a:r>
                    </a:p>
                    <a:p>
                      <a:pPr algn="l" rtl="0" fontAlgn="base"/>
                      <a:r>
                        <a:rPr lang="en-US" sz="1200" b="0" i="0" dirty="0">
                          <a:effectLst/>
                          <a:latin typeface="Calibri" panose="020F0502020204030204" pitchFamily="34" charset="0"/>
                        </a:rPr>
                        <a:t> </a:t>
                      </a:r>
                      <a:endParaRPr lang="en-US" sz="2400" b="0" i="0" dirty="0">
                        <a:effectLst/>
                      </a:endParaRPr>
                    </a:p>
                  </a:txBody>
                  <a:tcPr marL="82620" marR="82620" marT="41310" marB="41310">
                    <a:lnL w="9525" cap="flat" cmpd="sng" algn="ctr">
                      <a:solidFill>
                        <a:srgbClr val="20D6FB"/>
                      </a:solidFill>
                      <a:prstDash val="solid"/>
                      <a:round/>
                      <a:headEnd type="none" w="med" len="med"/>
                      <a:tailEnd type="none" w="med" len="med"/>
                    </a:lnL>
                    <a:lnR w="9525" cap="flat" cmpd="sng" algn="ctr">
                      <a:solidFill>
                        <a:srgbClr val="A0D8FB"/>
                      </a:solidFill>
                      <a:prstDash val="solid"/>
                      <a:round/>
                      <a:headEnd type="none" w="med" len="med"/>
                      <a:tailEnd type="none" w="med" len="med"/>
                    </a:lnR>
                    <a:lnT w="9525" cap="flat" cmpd="sng" algn="ctr">
                      <a:solidFill>
                        <a:srgbClr val="20DAFB"/>
                      </a:solidFill>
                      <a:prstDash val="solid"/>
                      <a:round/>
                      <a:headEnd type="none" w="med" len="med"/>
                      <a:tailEnd type="none" w="med" len="med"/>
                    </a:lnT>
                    <a:lnB w="9525" cap="flat" cmpd="sng" algn="ctr">
                      <a:solidFill>
                        <a:srgbClr val="A0D8FB"/>
                      </a:solidFill>
                      <a:prstDash val="solid"/>
                      <a:round/>
                      <a:headEnd type="none" w="med" len="med"/>
                      <a:tailEnd type="none" w="med" len="med"/>
                    </a:lnB>
                  </a:tcPr>
                </a:tc>
                <a:extLst>
                  <a:ext uri="{0D108BD9-81ED-4DB2-BD59-A6C34878D82A}">
                    <a16:rowId xmlns:a16="http://schemas.microsoft.com/office/drawing/2014/main" val="10003"/>
                  </a:ext>
                </a:extLst>
              </a:tr>
              <a:tr h="1294385">
                <a:tc>
                  <a:txBody>
                    <a:bodyPr/>
                    <a:lstStyle/>
                    <a:p>
                      <a:pPr algn="ctr" rtl="0" fontAlgn="base"/>
                      <a:r>
                        <a:rPr lang="en-US" sz="1400" b="1" i="0" dirty="0">
                          <a:effectLst/>
                          <a:latin typeface="Calibri" panose="020F0502020204030204" pitchFamily="34" charset="0"/>
                        </a:rPr>
                        <a:t>Intensive supports</a:t>
                      </a:r>
                      <a:r>
                        <a:rPr lang="en-US" sz="1400" b="0" i="0" dirty="0">
                          <a:effectLst/>
                          <a:latin typeface="Calibri" panose="020F0502020204030204" pitchFamily="34" charset="0"/>
                        </a:rPr>
                        <a:t> </a:t>
                      </a:r>
                      <a:endParaRPr lang="en-US" sz="2800" b="0" i="0" dirty="0">
                        <a:effectLst/>
                      </a:endParaRPr>
                    </a:p>
                  </a:txBody>
                  <a:tcPr marL="82620" marR="82620" marT="41310" marB="41310" anchor="ctr">
                    <a:lnL w="9525" cap="flat" cmpd="sng" algn="ctr">
                      <a:solidFill>
                        <a:srgbClr val="E0D4FB"/>
                      </a:solidFill>
                      <a:prstDash val="solid"/>
                      <a:round/>
                      <a:headEnd type="none" w="med" len="med"/>
                      <a:tailEnd type="none" w="med" len="med"/>
                    </a:lnL>
                    <a:lnR w="9525" cap="flat" cmpd="sng" algn="ctr">
                      <a:solidFill>
                        <a:srgbClr val="E0D4FB"/>
                      </a:solidFill>
                      <a:prstDash val="solid"/>
                      <a:round/>
                      <a:headEnd type="none" w="med" len="med"/>
                      <a:tailEnd type="none" w="med" len="med"/>
                    </a:lnR>
                    <a:lnT w="9525" cap="flat" cmpd="sng" algn="ctr">
                      <a:solidFill>
                        <a:srgbClr val="20D6FB"/>
                      </a:solidFill>
                      <a:prstDash val="solid"/>
                      <a:round/>
                      <a:headEnd type="none" w="med" len="med"/>
                      <a:tailEnd type="none" w="med" len="med"/>
                    </a:lnT>
                    <a:lnB w="9525" cap="flat" cmpd="sng" algn="ctr">
                      <a:solidFill>
                        <a:srgbClr val="E0D4FB"/>
                      </a:solidFill>
                      <a:prstDash val="solid"/>
                      <a:round/>
                      <a:headEnd type="none" w="med" len="med"/>
                      <a:tailEnd type="none" w="med" len="med"/>
                    </a:lnB>
                    <a:solidFill>
                      <a:srgbClr val="FBD4B4"/>
                    </a:solidFill>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Schools free to choose from all menu items. </a:t>
                      </a:r>
                    </a:p>
                    <a:p>
                      <a:pPr algn="l" rtl="0" fontAlgn="base">
                        <a:buFont typeface="Arial" panose="020B0604020202020204" pitchFamily="34" charset="0"/>
                        <a:buChar char="•"/>
                      </a:pPr>
                      <a:r>
                        <a:rPr lang="en-US" sz="1200" b="0" i="0" dirty="0">
                          <a:effectLst/>
                          <a:latin typeface="Calibri" panose="020F0502020204030204" pitchFamily="34" charset="0"/>
                        </a:rPr>
                        <a:t>Network / central office works with school leadership team to draft strategies related to domains that require intensive support. </a:t>
                      </a:r>
                    </a:p>
                  </a:txBody>
                  <a:tcPr marL="82620" marR="82620" marT="41310" marB="41310">
                    <a:lnL w="9525" cap="flat" cmpd="sng" algn="ctr">
                      <a:solidFill>
                        <a:srgbClr val="E0D4FB"/>
                      </a:solidFill>
                      <a:prstDash val="solid"/>
                      <a:round/>
                      <a:headEnd type="none" w="med" len="med"/>
                      <a:tailEnd type="none" w="med" len="med"/>
                    </a:lnL>
                    <a:lnR w="9525" cap="flat" cmpd="sng" algn="ctr">
                      <a:solidFill>
                        <a:srgbClr val="20DAFB"/>
                      </a:solidFill>
                      <a:prstDash val="solid"/>
                      <a:round/>
                      <a:headEnd type="none" w="med" len="med"/>
                      <a:tailEnd type="none" w="med" len="med"/>
                    </a:lnR>
                    <a:lnT w="9525" cap="flat" cmpd="sng" algn="ctr">
                      <a:solidFill>
                        <a:srgbClr val="20D6FB"/>
                      </a:solidFill>
                      <a:prstDash val="solid"/>
                      <a:round/>
                      <a:headEnd type="none" w="med" len="med"/>
                      <a:tailEnd type="none" w="med" len="med"/>
                    </a:lnT>
                    <a:lnB w="9525" cap="flat" cmpd="sng" algn="ctr">
                      <a:solidFill>
                        <a:srgbClr val="20DAFB"/>
                      </a:solidFill>
                      <a:prstDash val="solid"/>
                      <a:round/>
                      <a:headEnd type="none" w="med" len="med"/>
                      <a:tailEnd type="none" w="med" len="med"/>
                    </a:lnB>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 and network / central office monitors progress as described in plan. </a:t>
                      </a:r>
                    </a:p>
                    <a:p>
                      <a:pPr algn="l" rtl="0" fontAlgn="base">
                        <a:buFont typeface="Arial" panose="020B0604020202020204" pitchFamily="34" charset="0"/>
                        <a:buChar char="•"/>
                      </a:pPr>
                      <a:r>
                        <a:rPr lang="en-US" sz="1200" b="0" i="0" dirty="0">
                          <a:effectLst/>
                          <a:latin typeface="Calibri" panose="020F0502020204030204" pitchFamily="34" charset="0"/>
                        </a:rPr>
                        <a:t>School provides quarterly updates  to Network. </a:t>
                      </a:r>
                    </a:p>
                    <a:p>
                      <a:pPr algn="l" rtl="0" fontAlgn="base">
                        <a:buFont typeface="Arial" panose="020B0604020202020204" pitchFamily="34" charset="0"/>
                        <a:buChar char="•"/>
                      </a:pPr>
                      <a:r>
                        <a:rPr lang="en-US" sz="1200" b="0" i="0" dirty="0">
                          <a:effectLst/>
                          <a:latin typeface="Calibri" panose="020F0502020204030204" pitchFamily="34" charset="0"/>
                        </a:rPr>
                        <a:t>Network / central office provides regular assistance in addressing implementation issues. </a:t>
                      </a:r>
                    </a:p>
                    <a:p>
                      <a:pPr algn="l" rtl="0" fontAlgn="base"/>
                      <a:r>
                        <a:rPr lang="en-US" sz="1200" b="0" i="0" dirty="0">
                          <a:effectLst/>
                          <a:latin typeface="Calibri" panose="020F0502020204030204" pitchFamily="34" charset="0"/>
                        </a:rPr>
                        <a:t> </a:t>
                      </a:r>
                      <a:endParaRPr lang="en-US" sz="2400" b="0" i="0" dirty="0">
                        <a:effectLst/>
                      </a:endParaRPr>
                    </a:p>
                  </a:txBody>
                  <a:tcPr marL="82620" marR="82620" marT="41310" marB="41310">
                    <a:lnL w="9525" cap="flat" cmpd="sng" algn="ctr">
                      <a:solidFill>
                        <a:srgbClr val="20DAFB"/>
                      </a:solidFill>
                      <a:prstDash val="solid"/>
                      <a:round/>
                      <a:headEnd type="none" w="med" len="med"/>
                      <a:tailEnd type="none" w="med" len="med"/>
                    </a:lnL>
                    <a:lnR w="9525" cap="flat" cmpd="sng" algn="ctr">
                      <a:solidFill>
                        <a:srgbClr val="E0D7FB"/>
                      </a:solidFill>
                      <a:prstDash val="solid"/>
                      <a:round/>
                      <a:headEnd type="none" w="med" len="med"/>
                      <a:tailEnd type="none" w="med" len="med"/>
                    </a:lnR>
                    <a:lnT w="9525" cap="flat" cmpd="sng" algn="ctr">
                      <a:solidFill>
                        <a:srgbClr val="A0D8FB"/>
                      </a:solidFill>
                      <a:prstDash val="solid"/>
                      <a:round/>
                      <a:headEnd type="none" w="med" len="med"/>
                      <a:tailEnd type="none" w="med" len="med"/>
                    </a:lnT>
                    <a:lnB w="9525" cap="flat" cmpd="sng" algn="ctr">
                      <a:solidFill>
                        <a:srgbClr val="E0D7FB"/>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5046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169773" y="13178"/>
          <a:ext cx="9654747" cy="2029804"/>
        </p:xfrm>
        <a:graphic>
          <a:graphicData uri="http://schemas.openxmlformats.org/drawingml/2006/table">
            <a:tbl>
              <a:tblPr/>
              <a:tblGrid>
                <a:gridCol w="2652402">
                  <a:extLst>
                    <a:ext uri="{9D8B030D-6E8A-4147-A177-3AD203B41FA5}">
                      <a16:colId xmlns:a16="http://schemas.microsoft.com/office/drawing/2014/main" val="20000"/>
                    </a:ext>
                  </a:extLst>
                </a:gridCol>
                <a:gridCol w="2334115">
                  <a:extLst>
                    <a:ext uri="{9D8B030D-6E8A-4147-A177-3AD203B41FA5}">
                      <a16:colId xmlns:a16="http://schemas.microsoft.com/office/drawing/2014/main" val="20001"/>
                    </a:ext>
                  </a:extLst>
                </a:gridCol>
                <a:gridCol w="2334115">
                  <a:extLst>
                    <a:ext uri="{9D8B030D-6E8A-4147-A177-3AD203B41FA5}">
                      <a16:colId xmlns:a16="http://schemas.microsoft.com/office/drawing/2014/main" val="20002"/>
                    </a:ext>
                  </a:extLst>
                </a:gridCol>
                <a:gridCol w="2334115">
                  <a:extLst>
                    <a:ext uri="{9D8B030D-6E8A-4147-A177-3AD203B41FA5}">
                      <a16:colId xmlns:a16="http://schemas.microsoft.com/office/drawing/2014/main" val="20003"/>
                    </a:ext>
                  </a:extLst>
                </a:gridCol>
              </a:tblGrid>
              <a:tr h="148428">
                <a:tc gridSpan="4">
                  <a:txBody>
                    <a:bodyPr/>
                    <a:lstStyle/>
                    <a:p>
                      <a:pPr algn="l" rtl="0" fontAlgn="base"/>
                      <a:r>
                        <a:rPr lang="en-US" sz="1600" b="1" i="0" dirty="0">
                          <a:effectLst/>
                          <a:latin typeface="Calibri" panose="020F0502020204030204" pitchFamily="34" charset="0"/>
                        </a:rPr>
                        <a:t>Determining levels of support for schools</a:t>
                      </a:r>
                      <a:r>
                        <a:rPr lang="en-US" sz="1600" b="0" i="0" dirty="0">
                          <a:effectLst/>
                          <a:latin typeface="Calibri" panose="020F0502020204030204" pitchFamily="34" charset="0"/>
                        </a:rPr>
                        <a:t> </a:t>
                      </a:r>
                      <a:endParaRPr lang="en-US" sz="2800" b="0" i="0" dirty="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49607">
                <a:tc>
                  <a:txBody>
                    <a:bodyPr/>
                    <a:lstStyle/>
                    <a:p>
                      <a:pPr algn="ctr" rtl="0" fontAlgn="base"/>
                      <a:r>
                        <a:rPr lang="en-US" sz="1600" b="0" i="0">
                          <a:effectLst/>
                          <a:latin typeface="Calibri" panose="020F0502020204030204" pitchFamily="34" charset="0"/>
                        </a:rPr>
                        <a:t> </a:t>
                      </a:r>
                    </a:p>
                  </a:txBody>
                  <a:tcPr anchor="ctr">
                    <a:lnL w="9525" cap="flat" cmpd="sng" algn="ctr">
                      <a:solidFill>
                        <a:srgbClr val="F0B0E3"/>
                      </a:solidFill>
                      <a:prstDash val="solid"/>
                      <a:round/>
                      <a:headEnd type="none" w="med" len="med"/>
                      <a:tailEnd type="none" w="med" len="med"/>
                    </a:lnL>
                    <a:lnR w="9525" cap="flat" cmpd="sng" algn="ctr">
                      <a:solidFill>
                        <a:srgbClr val="F0B0E3"/>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F0B0E3"/>
                      </a:solidFill>
                      <a:prstDash val="solid"/>
                      <a:round/>
                      <a:headEnd type="none" w="med" len="med"/>
                      <a:tailEnd type="none" w="med" len="med"/>
                    </a:lnB>
                  </a:tcPr>
                </a:tc>
                <a:tc>
                  <a:txBody>
                    <a:bodyPr/>
                    <a:lstStyle/>
                    <a:p>
                      <a:pPr algn="ctr" rtl="0" fontAlgn="base"/>
                      <a:r>
                        <a:rPr lang="en-US" sz="1600" b="1" i="0" dirty="0">
                          <a:effectLst/>
                          <a:latin typeface="Calibri" panose="020F0502020204030204" pitchFamily="34" charset="0"/>
                        </a:rPr>
                        <a:t>Improving</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F0B0E3"/>
                      </a:solidFill>
                      <a:prstDash val="solid"/>
                      <a:round/>
                      <a:headEnd type="none" w="med" len="med"/>
                      <a:tailEnd type="none" w="med" len="med"/>
                    </a:lnL>
                    <a:lnR w="9525" cap="flat" cmpd="sng" algn="ctr">
                      <a:solidFill>
                        <a:srgbClr val="30B4E3"/>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30B4E3"/>
                      </a:solidFill>
                      <a:prstDash val="solid"/>
                      <a:round/>
                      <a:headEnd type="none" w="med" len="med"/>
                      <a:tailEnd type="none" w="med" len="med"/>
                    </a:lnB>
                  </a:tcPr>
                </a:tc>
                <a:tc>
                  <a:txBody>
                    <a:bodyPr/>
                    <a:lstStyle/>
                    <a:p>
                      <a:pPr algn="ctr" rtl="0" fontAlgn="base"/>
                      <a:r>
                        <a:rPr lang="en-US" sz="1600" b="1" i="0" dirty="0">
                          <a:effectLst/>
                          <a:latin typeface="Calibri" panose="020F0502020204030204" pitchFamily="34" charset="0"/>
                        </a:rPr>
                        <a:t>Holding Steady</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30B4E3"/>
                      </a:solidFill>
                      <a:prstDash val="solid"/>
                      <a:round/>
                      <a:headEnd type="none" w="med" len="med"/>
                      <a:tailEnd type="none" w="med" len="med"/>
                    </a:lnL>
                    <a:lnR w="9525" cap="flat" cmpd="sng" algn="ctr">
                      <a:solidFill>
                        <a:srgbClr val="D0AFE3"/>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D0AFE3"/>
                      </a:solidFill>
                      <a:prstDash val="solid"/>
                      <a:round/>
                      <a:headEnd type="none" w="med" len="med"/>
                      <a:tailEnd type="none" w="med" len="med"/>
                    </a:lnB>
                  </a:tcPr>
                </a:tc>
                <a:tc>
                  <a:txBody>
                    <a:bodyPr/>
                    <a:lstStyle/>
                    <a:p>
                      <a:pPr algn="ctr" rtl="0" fontAlgn="base"/>
                      <a:r>
                        <a:rPr lang="en-US" sz="1600" b="1" i="0" dirty="0">
                          <a:effectLst/>
                          <a:latin typeface="Calibri" panose="020F0502020204030204" pitchFamily="34" charset="0"/>
                        </a:rPr>
                        <a:t>Declining</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D0AFE3"/>
                      </a:solidFill>
                      <a:prstDash val="solid"/>
                      <a:round/>
                      <a:headEnd type="none" w="med" len="med"/>
                      <a:tailEnd type="none" w="med" len="med"/>
                    </a:lnL>
                    <a:lnR w="9525" cap="flat" cmpd="sng" algn="ctr">
                      <a:solidFill>
                        <a:srgbClr val="D0AFE3"/>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D0AFE3"/>
                      </a:solidFill>
                      <a:prstDash val="solid"/>
                      <a:round/>
                      <a:headEnd type="none" w="med" len="med"/>
                      <a:tailEnd type="none" w="med" len="med"/>
                    </a:lnB>
                  </a:tcPr>
                </a:tc>
                <a:extLst>
                  <a:ext uri="{0D108BD9-81ED-4DB2-BD59-A6C34878D82A}">
                    <a16:rowId xmlns:a16="http://schemas.microsoft.com/office/drawing/2014/main" val="10001"/>
                  </a:ext>
                </a:extLst>
              </a:tr>
              <a:tr h="293268">
                <a:tc>
                  <a:txBody>
                    <a:bodyPr/>
                    <a:lstStyle/>
                    <a:p>
                      <a:pPr algn="ctr" rtl="0" fontAlgn="base"/>
                      <a:r>
                        <a:rPr lang="en-US" sz="1600" b="1" i="0" dirty="0">
                          <a:effectLst/>
                          <a:latin typeface="Calibri" panose="020F0502020204030204" pitchFamily="34" charset="0"/>
                        </a:rPr>
                        <a:t>Exceeding Expectations</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70B4E3"/>
                      </a:solidFill>
                      <a:prstDash val="solid"/>
                      <a:round/>
                      <a:headEnd type="none" w="med" len="med"/>
                      <a:tailEnd type="none" w="med" len="med"/>
                    </a:lnL>
                    <a:lnR w="9525" cap="flat" cmpd="sng" algn="ctr">
                      <a:solidFill>
                        <a:srgbClr val="70B4E3"/>
                      </a:solidFill>
                      <a:prstDash val="solid"/>
                      <a:round/>
                      <a:headEnd type="none" w="med" len="med"/>
                      <a:tailEnd type="none" w="med" len="med"/>
                    </a:lnR>
                    <a:lnT w="9525" cap="flat" cmpd="sng" algn="ctr">
                      <a:solidFill>
                        <a:srgbClr val="F0B0E3"/>
                      </a:solidFill>
                      <a:prstDash val="solid"/>
                      <a:round/>
                      <a:headEnd type="none" w="med" len="med"/>
                      <a:tailEnd type="none" w="med" len="med"/>
                    </a:lnT>
                    <a:lnB w="9525" cap="flat" cmpd="sng" algn="ctr">
                      <a:solidFill>
                        <a:srgbClr val="70B4E3"/>
                      </a:solidFill>
                      <a:prstDash val="solid"/>
                      <a:round/>
                      <a:headEnd type="none" w="med" len="med"/>
                      <a:tailEnd type="none" w="med" len="med"/>
                    </a:lnB>
                  </a:tcPr>
                </a:tc>
                <a:tc>
                  <a:txBody>
                    <a:bodyPr/>
                    <a:lstStyle/>
                    <a:p>
                      <a:pPr algn="ctr" rtl="0" fontAlgn="base"/>
                      <a:r>
                        <a:rPr lang="en-US" sz="1600" b="0" i="0" dirty="0">
                          <a:effectLst/>
                          <a:latin typeface="Calibri" panose="020F0502020204030204" pitchFamily="34" charset="0"/>
                        </a:rPr>
                        <a:t>Support on demand </a:t>
                      </a:r>
                      <a:endParaRPr lang="en-US" sz="2800" b="0" i="0" dirty="0">
                        <a:effectLst/>
                      </a:endParaRPr>
                    </a:p>
                  </a:txBody>
                  <a:tcPr anchor="ctr">
                    <a:lnL w="9525" cap="flat" cmpd="sng" algn="ctr">
                      <a:solidFill>
                        <a:srgbClr val="70B4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30B4E3"/>
                      </a:solidFill>
                      <a:prstDash val="solid"/>
                      <a:round/>
                      <a:headEnd type="none" w="med" len="med"/>
                      <a:tailEnd type="none" w="med" len="med"/>
                    </a:lnT>
                    <a:lnB w="9525" cap="flat" cmpd="sng" algn="ctr">
                      <a:solidFill>
                        <a:srgbClr val="B0AEE3"/>
                      </a:solidFill>
                      <a:prstDash val="solid"/>
                      <a:round/>
                      <a:headEnd type="none" w="med" len="med"/>
                      <a:tailEnd type="none" w="med" len="med"/>
                    </a:lnB>
                    <a:solidFill>
                      <a:srgbClr val="CCC0D9"/>
                    </a:solidFill>
                  </a:tcPr>
                </a:tc>
                <a:tc>
                  <a:txBody>
                    <a:bodyPr/>
                    <a:lstStyle/>
                    <a:p>
                      <a:pPr algn="ctr" rtl="0" fontAlgn="base"/>
                      <a:r>
                        <a:rPr lang="en-US" sz="1600" b="0" i="0">
                          <a:effectLst/>
                          <a:latin typeface="Calibri" panose="020F0502020204030204" pitchFamily="34" charset="0"/>
                        </a:rPr>
                        <a:t>Support on demand </a:t>
                      </a:r>
                      <a:endParaRPr lang="en-US" sz="2800" b="0" i="0">
                        <a:effectLst/>
                      </a:endParaRPr>
                    </a:p>
                  </a:txBody>
                  <a:tcPr anchor="ctr">
                    <a:lnL w="9525" cap="flat" cmpd="sng" algn="ctr">
                      <a:solidFill>
                        <a:srgbClr val="B0AEE3"/>
                      </a:solidFill>
                      <a:prstDash val="solid"/>
                      <a:round/>
                      <a:headEnd type="none" w="med" len="med"/>
                      <a:tailEnd type="none" w="med" len="med"/>
                    </a:lnL>
                    <a:lnR w="9525" cap="flat" cmpd="sng" algn="ctr">
                      <a:solidFill>
                        <a:srgbClr val="90AFE3"/>
                      </a:solidFill>
                      <a:prstDash val="solid"/>
                      <a:round/>
                      <a:headEnd type="none" w="med" len="med"/>
                      <a:tailEnd type="none" w="med" len="med"/>
                    </a:lnR>
                    <a:lnT w="9525" cap="flat" cmpd="sng" algn="ctr">
                      <a:solidFill>
                        <a:srgbClr val="D0AFE3"/>
                      </a:solidFill>
                      <a:prstDash val="solid"/>
                      <a:round/>
                      <a:headEnd type="none" w="med" len="med"/>
                      <a:tailEnd type="none" w="med" len="med"/>
                    </a:lnT>
                    <a:lnB w="9525" cap="flat" cmpd="sng" algn="ctr">
                      <a:solidFill>
                        <a:srgbClr val="90AFE3"/>
                      </a:solidFill>
                      <a:prstDash val="solid"/>
                      <a:round/>
                      <a:headEnd type="none" w="med" len="med"/>
                      <a:tailEnd type="none" w="med" len="med"/>
                    </a:lnB>
                    <a:solidFill>
                      <a:srgbClr val="CCC0D9"/>
                    </a:solidFill>
                  </a:tcPr>
                </a:tc>
                <a:tc>
                  <a:txBody>
                    <a:bodyPr/>
                    <a:lstStyle/>
                    <a:p>
                      <a:pPr algn="ctr" rtl="0" fontAlgn="base"/>
                      <a:r>
                        <a:rPr lang="en-US" sz="1600" b="0" i="0">
                          <a:effectLst/>
                          <a:latin typeface="Calibri" panose="020F0502020204030204" pitchFamily="34" charset="0"/>
                        </a:rPr>
                        <a:t>Support on demand </a:t>
                      </a:r>
                      <a:endParaRPr lang="en-US" sz="2800" b="0" i="0">
                        <a:effectLst/>
                      </a:endParaRPr>
                    </a:p>
                  </a:txBody>
                  <a:tcPr anchor="ctr">
                    <a:lnL w="9525" cap="flat" cmpd="sng" algn="ctr">
                      <a:solidFill>
                        <a:srgbClr val="90AF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D0AFE3"/>
                      </a:solidFill>
                      <a:prstDash val="solid"/>
                      <a:round/>
                      <a:headEnd type="none" w="med" len="med"/>
                      <a:tailEnd type="none" w="med" len="med"/>
                    </a:lnT>
                    <a:lnB w="9525" cap="flat" cmpd="sng" algn="ctr">
                      <a:solidFill>
                        <a:srgbClr val="B0AEE3"/>
                      </a:solidFill>
                      <a:prstDash val="solid"/>
                      <a:round/>
                      <a:headEnd type="none" w="med" len="med"/>
                      <a:tailEnd type="none" w="med" len="med"/>
                    </a:lnB>
                    <a:solidFill>
                      <a:srgbClr val="CCC0D9"/>
                    </a:solidFill>
                  </a:tcPr>
                </a:tc>
                <a:extLst>
                  <a:ext uri="{0D108BD9-81ED-4DB2-BD59-A6C34878D82A}">
                    <a16:rowId xmlns:a16="http://schemas.microsoft.com/office/drawing/2014/main" val="10002"/>
                  </a:ext>
                </a:extLst>
              </a:tr>
              <a:tr h="353404">
                <a:tc>
                  <a:txBody>
                    <a:bodyPr/>
                    <a:lstStyle/>
                    <a:p>
                      <a:pPr algn="ctr" rtl="0" fontAlgn="base"/>
                      <a:r>
                        <a:rPr lang="en-US" sz="1600" b="1" i="0" dirty="0">
                          <a:effectLst/>
                          <a:latin typeface="Calibri" panose="020F0502020204030204" pitchFamily="34" charset="0"/>
                        </a:rPr>
                        <a:t>Meeting Expectations</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90AFE3"/>
                      </a:solidFill>
                      <a:prstDash val="solid"/>
                      <a:round/>
                      <a:headEnd type="none" w="med" len="med"/>
                      <a:tailEnd type="none" w="med" len="med"/>
                    </a:lnL>
                    <a:lnR w="9525" cap="flat" cmpd="sng" algn="ctr">
                      <a:solidFill>
                        <a:srgbClr val="90AFE3"/>
                      </a:solidFill>
                      <a:prstDash val="solid"/>
                      <a:round/>
                      <a:headEnd type="none" w="med" len="med"/>
                      <a:tailEnd type="none" w="med" len="med"/>
                    </a:lnR>
                    <a:lnT w="9525" cap="flat" cmpd="sng" algn="ctr">
                      <a:solidFill>
                        <a:srgbClr val="70B4E3"/>
                      </a:solidFill>
                      <a:prstDash val="solid"/>
                      <a:round/>
                      <a:headEnd type="none" w="med" len="med"/>
                      <a:tailEnd type="none" w="med" len="med"/>
                    </a:lnT>
                    <a:lnB w="9525" cap="flat" cmpd="sng" algn="ctr">
                      <a:solidFill>
                        <a:srgbClr val="90AFE3"/>
                      </a:solidFill>
                      <a:prstDash val="solid"/>
                      <a:round/>
                      <a:headEnd type="none" w="med" len="med"/>
                      <a:tailEnd type="none" w="med" len="med"/>
                    </a:lnB>
                  </a:tcPr>
                </a:tc>
                <a:tc>
                  <a:txBody>
                    <a:bodyPr/>
                    <a:lstStyle/>
                    <a:p>
                      <a:pPr algn="ctr" rtl="0" fontAlgn="base"/>
                      <a:r>
                        <a:rPr lang="en-US" sz="1600" b="0" i="0" dirty="0">
                          <a:effectLst/>
                          <a:latin typeface="Calibri" panose="020F0502020204030204" pitchFamily="34" charset="0"/>
                        </a:rPr>
                        <a:t>Support on demand </a:t>
                      </a:r>
                      <a:endParaRPr lang="en-US" sz="2800" b="0" i="0" dirty="0">
                        <a:effectLst/>
                      </a:endParaRPr>
                    </a:p>
                  </a:txBody>
                  <a:tcPr anchor="ctr">
                    <a:lnL w="9525" cap="flat" cmpd="sng" algn="ctr">
                      <a:solidFill>
                        <a:srgbClr val="90AFE3"/>
                      </a:solidFill>
                      <a:prstDash val="solid"/>
                      <a:round/>
                      <a:headEnd type="none" w="med" len="med"/>
                      <a:tailEnd type="none" w="med" len="med"/>
                    </a:lnL>
                    <a:lnR w="9525" cap="flat" cmpd="sng" algn="ctr">
                      <a:solidFill>
                        <a:srgbClr val="D0B1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D0B1E3"/>
                      </a:solidFill>
                      <a:prstDash val="solid"/>
                      <a:round/>
                      <a:headEnd type="none" w="med" len="med"/>
                      <a:tailEnd type="none" w="med" len="med"/>
                    </a:lnB>
                    <a:solidFill>
                      <a:srgbClr val="CCC0D9"/>
                    </a:solidFill>
                  </a:tcPr>
                </a:tc>
                <a:tc>
                  <a:txBody>
                    <a:bodyPr/>
                    <a:lstStyle/>
                    <a:p>
                      <a:pPr algn="ctr" rtl="0" fontAlgn="base"/>
                      <a:r>
                        <a:rPr lang="en-US" sz="1600" b="0" i="0">
                          <a:effectLst/>
                          <a:latin typeface="Calibri" panose="020F0502020204030204" pitchFamily="34" charset="0"/>
                        </a:rPr>
                        <a:t>Support on demand </a:t>
                      </a:r>
                      <a:endParaRPr lang="en-US" sz="2800" b="0" i="0">
                        <a:effectLst/>
                      </a:endParaRPr>
                    </a:p>
                  </a:txBody>
                  <a:tcPr anchor="ctr">
                    <a:lnL w="9525" cap="flat" cmpd="sng" algn="ctr">
                      <a:solidFill>
                        <a:srgbClr val="D0B1E3"/>
                      </a:solidFill>
                      <a:prstDash val="solid"/>
                      <a:round/>
                      <a:headEnd type="none" w="med" len="med"/>
                      <a:tailEnd type="none" w="med" len="med"/>
                    </a:lnL>
                    <a:lnR w="9525" cap="flat" cmpd="sng" algn="ctr">
                      <a:solidFill>
                        <a:srgbClr val="10B0E3"/>
                      </a:solidFill>
                      <a:prstDash val="solid"/>
                      <a:round/>
                      <a:headEnd type="none" w="med" len="med"/>
                      <a:tailEnd type="none" w="med" len="med"/>
                    </a:lnR>
                    <a:lnT w="9525" cap="flat" cmpd="sng" algn="ctr">
                      <a:solidFill>
                        <a:srgbClr val="90AFE3"/>
                      </a:solidFill>
                      <a:prstDash val="solid"/>
                      <a:round/>
                      <a:headEnd type="none" w="med" len="med"/>
                      <a:tailEnd type="none" w="med" len="med"/>
                    </a:lnT>
                    <a:lnB w="9525" cap="flat" cmpd="sng" algn="ctr">
                      <a:solidFill>
                        <a:srgbClr val="10B0E3"/>
                      </a:solidFill>
                      <a:prstDash val="solid"/>
                      <a:round/>
                      <a:headEnd type="none" w="med" len="med"/>
                      <a:tailEnd type="none" w="med" len="med"/>
                    </a:lnB>
                    <a:solidFill>
                      <a:srgbClr val="CCC0D9"/>
                    </a:solidFill>
                  </a:tcPr>
                </a:tc>
                <a:tc>
                  <a:txBody>
                    <a:bodyPr/>
                    <a:lstStyle/>
                    <a:p>
                      <a:pPr algn="ctr" rtl="0" fontAlgn="base"/>
                      <a:r>
                        <a:rPr lang="en-US" sz="1600" b="0" i="0">
                          <a:effectLst/>
                          <a:latin typeface="Calibri" panose="020F0502020204030204" pitchFamily="34" charset="0"/>
                        </a:rPr>
                        <a:t>Targeted supports </a:t>
                      </a:r>
                      <a:endParaRPr lang="en-US" sz="2800" b="0" i="0">
                        <a:effectLst/>
                      </a:endParaRPr>
                    </a:p>
                  </a:txBody>
                  <a:tcPr anchor="ctr">
                    <a:lnL w="9525" cap="flat" cmpd="sng" algn="ctr">
                      <a:solidFill>
                        <a:srgbClr val="10B0E3"/>
                      </a:solidFill>
                      <a:prstDash val="solid"/>
                      <a:round/>
                      <a:headEnd type="none" w="med" len="med"/>
                      <a:tailEnd type="none" w="med" len="med"/>
                    </a:lnL>
                    <a:lnR w="9525" cap="flat" cmpd="sng" algn="ctr">
                      <a:solidFill>
                        <a:srgbClr val="70B4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70B4E3"/>
                      </a:solidFill>
                      <a:prstDash val="solid"/>
                      <a:round/>
                      <a:headEnd type="none" w="med" len="med"/>
                      <a:tailEnd type="none" w="med" len="med"/>
                    </a:lnB>
                    <a:solidFill>
                      <a:srgbClr val="B6DDE8"/>
                    </a:solidFill>
                  </a:tcPr>
                </a:tc>
                <a:extLst>
                  <a:ext uri="{0D108BD9-81ED-4DB2-BD59-A6C34878D82A}">
                    <a16:rowId xmlns:a16="http://schemas.microsoft.com/office/drawing/2014/main" val="10003"/>
                  </a:ext>
                </a:extLst>
              </a:tr>
              <a:tr h="271848">
                <a:tc>
                  <a:txBody>
                    <a:bodyPr/>
                    <a:lstStyle/>
                    <a:p>
                      <a:pPr algn="ctr" rtl="0" fontAlgn="base"/>
                      <a:r>
                        <a:rPr lang="en-US" sz="1600" b="1" i="0" dirty="0">
                          <a:effectLst/>
                          <a:latin typeface="Calibri" panose="020F0502020204030204" pitchFamily="34" charset="0"/>
                        </a:rPr>
                        <a:t>Approaching Expectations</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B0AE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90AFE3"/>
                      </a:solidFill>
                      <a:prstDash val="solid"/>
                      <a:round/>
                      <a:headEnd type="none" w="med" len="med"/>
                      <a:tailEnd type="none" w="med" len="med"/>
                    </a:lnT>
                    <a:lnB w="9525" cap="flat" cmpd="sng" algn="ctr">
                      <a:solidFill>
                        <a:srgbClr val="B0AEE3"/>
                      </a:solidFill>
                      <a:prstDash val="solid"/>
                      <a:round/>
                      <a:headEnd type="none" w="med" len="med"/>
                      <a:tailEnd type="none" w="med" len="med"/>
                    </a:lnB>
                  </a:tcPr>
                </a:tc>
                <a:tc>
                  <a:txBody>
                    <a:bodyPr/>
                    <a:lstStyle/>
                    <a:p>
                      <a:pPr algn="ctr" rtl="0" fontAlgn="base"/>
                      <a:r>
                        <a:rPr lang="en-US" sz="1600" b="0" i="0" dirty="0">
                          <a:effectLst/>
                          <a:latin typeface="Calibri" panose="020F0502020204030204" pitchFamily="34" charset="0"/>
                        </a:rPr>
                        <a:t>Targeted supports </a:t>
                      </a:r>
                      <a:endParaRPr lang="en-US" sz="2800" b="0" i="0" dirty="0">
                        <a:effectLst/>
                      </a:endParaRPr>
                    </a:p>
                  </a:txBody>
                  <a:tcPr anchor="ctr">
                    <a:lnL w="9525" cap="flat" cmpd="sng" algn="ctr">
                      <a:solidFill>
                        <a:srgbClr val="B0AE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D0B1E3"/>
                      </a:solidFill>
                      <a:prstDash val="solid"/>
                      <a:round/>
                      <a:headEnd type="none" w="med" len="med"/>
                      <a:tailEnd type="none" w="med" len="med"/>
                    </a:lnT>
                    <a:lnB w="9525" cap="flat" cmpd="sng" algn="ctr">
                      <a:solidFill>
                        <a:srgbClr val="B0AEE3"/>
                      </a:solidFill>
                      <a:prstDash val="solid"/>
                      <a:round/>
                      <a:headEnd type="none" w="med" len="med"/>
                      <a:tailEnd type="none" w="med" len="med"/>
                    </a:lnB>
                    <a:solidFill>
                      <a:srgbClr val="B6DDE8"/>
                    </a:solidFill>
                  </a:tcPr>
                </a:tc>
                <a:tc>
                  <a:txBody>
                    <a:bodyPr/>
                    <a:lstStyle/>
                    <a:p>
                      <a:pPr algn="ctr" rtl="0" fontAlgn="base"/>
                      <a:r>
                        <a:rPr lang="en-US" sz="1600" b="0" i="0" dirty="0">
                          <a:effectLst/>
                          <a:latin typeface="Calibri" panose="020F0502020204030204" pitchFamily="34" charset="0"/>
                        </a:rPr>
                        <a:t>Targeted supports </a:t>
                      </a:r>
                      <a:endParaRPr lang="en-US" sz="2800" b="0" i="0" dirty="0">
                        <a:effectLst/>
                      </a:endParaRPr>
                    </a:p>
                  </a:txBody>
                  <a:tcPr anchor="ctr">
                    <a:lnL w="9525" cap="flat" cmpd="sng" algn="ctr">
                      <a:solidFill>
                        <a:srgbClr val="B0AEE3"/>
                      </a:solidFill>
                      <a:prstDash val="solid"/>
                      <a:round/>
                      <a:headEnd type="none" w="med" len="med"/>
                      <a:tailEnd type="none" w="med" len="med"/>
                    </a:lnL>
                    <a:lnR w="9525" cap="flat" cmpd="sng" algn="ctr">
                      <a:solidFill>
                        <a:srgbClr val="B0AEE3"/>
                      </a:solidFill>
                      <a:prstDash val="solid"/>
                      <a:round/>
                      <a:headEnd type="none" w="med" len="med"/>
                      <a:tailEnd type="none" w="med" len="med"/>
                    </a:lnR>
                    <a:lnT w="9525" cap="flat" cmpd="sng" algn="ctr">
                      <a:solidFill>
                        <a:srgbClr val="10B0E3"/>
                      </a:solidFill>
                      <a:prstDash val="solid"/>
                      <a:round/>
                      <a:headEnd type="none" w="med" len="med"/>
                      <a:tailEnd type="none" w="med" len="med"/>
                    </a:lnT>
                    <a:lnB w="9525" cap="flat" cmpd="sng" algn="ctr">
                      <a:solidFill>
                        <a:srgbClr val="B0AEE3"/>
                      </a:solidFill>
                      <a:prstDash val="solid"/>
                      <a:round/>
                      <a:headEnd type="none" w="med" len="med"/>
                      <a:tailEnd type="none" w="med" len="med"/>
                    </a:lnB>
                    <a:solidFill>
                      <a:srgbClr val="B6DDE8"/>
                    </a:solidFill>
                  </a:tcPr>
                </a:tc>
                <a:tc>
                  <a:txBody>
                    <a:bodyPr/>
                    <a:lstStyle/>
                    <a:p>
                      <a:pPr algn="ctr" rtl="0" fontAlgn="base"/>
                      <a:r>
                        <a:rPr lang="en-US" sz="1600" b="1" i="0" dirty="0">
                          <a:effectLst/>
                          <a:latin typeface="Calibri" panose="020F0502020204030204" pitchFamily="34" charset="0"/>
                        </a:rPr>
                        <a:t>Intensive supports</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B0AEE3"/>
                      </a:solidFill>
                      <a:prstDash val="solid"/>
                      <a:round/>
                      <a:headEnd type="none" w="med" len="med"/>
                      <a:tailEnd type="none" w="med" len="med"/>
                    </a:lnL>
                    <a:lnR w="9525" cap="flat" cmpd="sng" algn="ctr">
                      <a:solidFill>
                        <a:srgbClr val="30B4E3"/>
                      </a:solidFill>
                      <a:prstDash val="solid"/>
                      <a:round/>
                      <a:headEnd type="none" w="med" len="med"/>
                      <a:tailEnd type="none" w="med" len="med"/>
                    </a:lnR>
                    <a:lnT w="9525" cap="flat" cmpd="sng" algn="ctr">
                      <a:solidFill>
                        <a:srgbClr val="70B4E3"/>
                      </a:solidFill>
                      <a:prstDash val="solid"/>
                      <a:round/>
                      <a:headEnd type="none" w="med" len="med"/>
                      <a:tailEnd type="none" w="med" len="med"/>
                    </a:lnT>
                    <a:lnB w="9525" cap="flat" cmpd="sng" algn="ctr">
                      <a:solidFill>
                        <a:srgbClr val="30B4E3"/>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r h="331985">
                <a:tc>
                  <a:txBody>
                    <a:bodyPr/>
                    <a:lstStyle/>
                    <a:p>
                      <a:pPr algn="ctr" rtl="0" fontAlgn="base"/>
                      <a:r>
                        <a:rPr lang="en-US" sz="1600" b="1" i="0" dirty="0">
                          <a:effectLst/>
                          <a:latin typeface="Calibri" panose="020F0502020204030204" pitchFamily="34" charset="0"/>
                        </a:rPr>
                        <a:t>Not Meeting Expectations </a:t>
                      </a:r>
                      <a:r>
                        <a:rPr lang="en-US" sz="1600" b="0" i="0" dirty="0">
                          <a:effectLst/>
                          <a:latin typeface="Calibri" panose="020F0502020204030204" pitchFamily="34" charset="0"/>
                        </a:rPr>
                        <a:t> </a:t>
                      </a:r>
                      <a:endParaRPr lang="en-US" sz="2800" b="0" i="0" dirty="0">
                        <a:effectLst/>
                      </a:endParaRPr>
                    </a:p>
                  </a:txBody>
                  <a:tcPr anchor="ctr">
                    <a:lnL w="9525" cap="flat" cmpd="sng" algn="ctr">
                      <a:solidFill>
                        <a:srgbClr val="D0B2E3"/>
                      </a:solidFill>
                      <a:prstDash val="solid"/>
                      <a:round/>
                      <a:headEnd type="none" w="med" len="med"/>
                      <a:tailEnd type="none" w="med" len="med"/>
                    </a:lnL>
                    <a:lnR w="9525" cap="flat" cmpd="sng" algn="ctr">
                      <a:solidFill>
                        <a:srgbClr val="D0B2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D0B2E3"/>
                      </a:solidFill>
                      <a:prstDash val="solid"/>
                      <a:round/>
                      <a:headEnd type="none" w="med" len="med"/>
                      <a:tailEnd type="none" w="med" len="med"/>
                    </a:lnB>
                  </a:tcPr>
                </a:tc>
                <a:tc>
                  <a:txBody>
                    <a:bodyPr/>
                    <a:lstStyle/>
                    <a:p>
                      <a:pPr algn="ctr" rtl="0" fontAlgn="base"/>
                      <a:r>
                        <a:rPr lang="en-US" sz="1600" b="0" i="0" dirty="0">
                          <a:effectLst/>
                          <a:latin typeface="Calibri" panose="020F0502020204030204" pitchFamily="34" charset="0"/>
                        </a:rPr>
                        <a:t>Intensive supports </a:t>
                      </a:r>
                      <a:endParaRPr lang="en-US" sz="2800" b="0" i="0" dirty="0">
                        <a:effectLst/>
                      </a:endParaRPr>
                    </a:p>
                  </a:txBody>
                  <a:tcPr anchor="ctr">
                    <a:lnL w="9525" cap="flat" cmpd="sng" algn="ctr">
                      <a:solidFill>
                        <a:srgbClr val="D0B2E3"/>
                      </a:solidFill>
                      <a:prstDash val="solid"/>
                      <a:round/>
                      <a:headEnd type="none" w="med" len="med"/>
                      <a:tailEnd type="none" w="med" len="med"/>
                    </a:lnL>
                    <a:lnR w="9525" cap="flat" cmpd="sng" algn="ctr">
                      <a:solidFill>
                        <a:srgbClr val="70B4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70B4E3"/>
                      </a:solidFill>
                      <a:prstDash val="solid"/>
                      <a:round/>
                      <a:headEnd type="none" w="med" len="med"/>
                      <a:tailEnd type="none" w="med" len="med"/>
                    </a:lnB>
                    <a:solidFill>
                      <a:srgbClr val="FBD4B4"/>
                    </a:solidFill>
                  </a:tcPr>
                </a:tc>
                <a:tc>
                  <a:txBody>
                    <a:bodyPr/>
                    <a:lstStyle/>
                    <a:p>
                      <a:pPr algn="ctr" rtl="0" fontAlgn="base"/>
                      <a:r>
                        <a:rPr lang="en-US" sz="1600" b="1" i="0" dirty="0">
                          <a:effectLst/>
                          <a:latin typeface="Calibri" panose="020F0502020204030204" pitchFamily="34" charset="0"/>
                        </a:rPr>
                        <a:t>Intensive supports </a:t>
                      </a:r>
                      <a:endParaRPr lang="en-US" sz="2800" b="1" i="0" dirty="0">
                        <a:effectLst/>
                      </a:endParaRPr>
                    </a:p>
                  </a:txBody>
                  <a:tcPr anchor="ctr">
                    <a:lnL w="9525" cap="flat" cmpd="sng" algn="ctr">
                      <a:solidFill>
                        <a:srgbClr val="70B4E3"/>
                      </a:solidFill>
                      <a:prstDash val="solid"/>
                      <a:round/>
                      <a:headEnd type="none" w="med" len="med"/>
                      <a:tailEnd type="none" w="med" len="med"/>
                    </a:lnL>
                    <a:lnR w="9525" cap="flat" cmpd="sng" algn="ctr">
                      <a:solidFill>
                        <a:srgbClr val="70B4E3"/>
                      </a:solidFill>
                      <a:prstDash val="solid"/>
                      <a:round/>
                      <a:headEnd type="none" w="med" len="med"/>
                      <a:tailEnd type="none" w="med" len="med"/>
                    </a:lnR>
                    <a:lnT w="9525" cap="flat" cmpd="sng" algn="ctr">
                      <a:solidFill>
                        <a:srgbClr val="B0AEE3"/>
                      </a:solidFill>
                      <a:prstDash val="solid"/>
                      <a:round/>
                      <a:headEnd type="none" w="med" len="med"/>
                      <a:tailEnd type="none" w="med" len="med"/>
                    </a:lnT>
                    <a:lnB w="9525" cap="flat" cmpd="sng" algn="ctr">
                      <a:solidFill>
                        <a:srgbClr val="70B4E3"/>
                      </a:solidFill>
                      <a:prstDash val="solid"/>
                      <a:round/>
                      <a:headEnd type="none" w="med" len="med"/>
                      <a:tailEnd type="none" w="med" len="med"/>
                    </a:lnB>
                    <a:solidFill>
                      <a:srgbClr val="FF0000"/>
                    </a:solidFill>
                  </a:tcPr>
                </a:tc>
                <a:tc>
                  <a:txBody>
                    <a:bodyPr/>
                    <a:lstStyle/>
                    <a:p>
                      <a:pPr algn="ctr" rtl="0" fontAlgn="base"/>
                      <a:r>
                        <a:rPr lang="en-US" sz="1600" b="1" i="0" dirty="0">
                          <a:effectLst/>
                          <a:latin typeface="Calibri" panose="020F0502020204030204" pitchFamily="34" charset="0"/>
                        </a:rPr>
                        <a:t>Intensive supports </a:t>
                      </a:r>
                      <a:endParaRPr lang="en-US" sz="2800" b="1" i="0" dirty="0">
                        <a:effectLst/>
                      </a:endParaRPr>
                    </a:p>
                  </a:txBody>
                  <a:tcPr anchor="ctr">
                    <a:lnL w="9525" cap="flat" cmpd="sng" algn="ctr">
                      <a:solidFill>
                        <a:srgbClr val="70B4E3"/>
                      </a:solidFill>
                      <a:prstDash val="solid"/>
                      <a:round/>
                      <a:headEnd type="none" w="med" len="med"/>
                      <a:tailEnd type="none" w="med" len="med"/>
                    </a:lnL>
                    <a:lnR w="9525" cap="flat" cmpd="sng" algn="ctr">
                      <a:solidFill>
                        <a:srgbClr val="D0B2E3"/>
                      </a:solidFill>
                      <a:prstDash val="solid"/>
                      <a:round/>
                      <a:headEnd type="none" w="med" len="med"/>
                      <a:tailEnd type="none" w="med" len="med"/>
                    </a:lnR>
                    <a:lnT w="9525" cap="flat" cmpd="sng" algn="ctr">
                      <a:solidFill>
                        <a:srgbClr val="30B4E3"/>
                      </a:solidFill>
                      <a:prstDash val="solid"/>
                      <a:round/>
                      <a:headEnd type="none" w="med" len="med"/>
                      <a:tailEnd type="none" w="med" len="med"/>
                    </a:lnT>
                    <a:lnB w="9525" cap="flat" cmpd="sng" algn="ctr">
                      <a:solidFill>
                        <a:srgbClr val="D0B2E3"/>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bl>
          </a:graphicData>
        </a:graphic>
      </p:graphicFrame>
      <p:graphicFrame>
        <p:nvGraphicFramePr>
          <p:cNvPr id="3" name="Table 2"/>
          <p:cNvGraphicFramePr>
            <a:graphicFrameLocks noGrp="1"/>
          </p:cNvGraphicFramePr>
          <p:nvPr/>
        </p:nvGraphicFramePr>
        <p:xfrm>
          <a:off x="1169772" y="2167767"/>
          <a:ext cx="9654749" cy="4475115"/>
        </p:xfrm>
        <a:graphic>
          <a:graphicData uri="http://schemas.openxmlformats.org/drawingml/2006/table">
            <a:tbl>
              <a:tblPr/>
              <a:tblGrid>
                <a:gridCol w="1833947">
                  <a:extLst>
                    <a:ext uri="{9D8B030D-6E8A-4147-A177-3AD203B41FA5}">
                      <a16:colId xmlns:a16="http://schemas.microsoft.com/office/drawing/2014/main" val="20000"/>
                    </a:ext>
                  </a:extLst>
                </a:gridCol>
                <a:gridCol w="3910401">
                  <a:extLst>
                    <a:ext uri="{9D8B030D-6E8A-4147-A177-3AD203B41FA5}">
                      <a16:colId xmlns:a16="http://schemas.microsoft.com/office/drawing/2014/main" val="20001"/>
                    </a:ext>
                  </a:extLst>
                </a:gridCol>
                <a:gridCol w="3910401">
                  <a:extLst>
                    <a:ext uri="{9D8B030D-6E8A-4147-A177-3AD203B41FA5}">
                      <a16:colId xmlns:a16="http://schemas.microsoft.com/office/drawing/2014/main" val="20002"/>
                    </a:ext>
                  </a:extLst>
                </a:gridCol>
              </a:tblGrid>
              <a:tr h="234091">
                <a:tc gridSpan="3">
                  <a:txBody>
                    <a:bodyPr/>
                    <a:lstStyle/>
                    <a:p>
                      <a:pPr algn="l" rtl="0" fontAlgn="base"/>
                      <a:r>
                        <a:rPr lang="en-US" sz="1400" b="1" i="0" dirty="0">
                          <a:effectLst/>
                          <a:latin typeface="Calibri" panose="020F0502020204030204" pitchFamily="34" charset="0"/>
                        </a:rPr>
                        <a:t>Implications of Levels of Autonomy / Support</a:t>
                      </a:r>
                      <a:r>
                        <a:rPr lang="en-US" sz="1400" b="0" i="0" dirty="0">
                          <a:effectLst/>
                          <a:latin typeface="Calibri" panose="020F0502020204030204" pitchFamily="34" charset="0"/>
                        </a:rPr>
                        <a:t> </a:t>
                      </a:r>
                      <a:endParaRPr lang="en-US" sz="2800" b="0" i="0" dirty="0">
                        <a:effectLst/>
                      </a:endParaRPr>
                    </a:p>
                  </a:txBody>
                  <a:tcPr marL="82620" marR="82620" marT="41310" marB="4131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4091">
                <a:tc>
                  <a:txBody>
                    <a:bodyPr/>
                    <a:lstStyle/>
                    <a:p>
                      <a:pPr algn="l" rtl="0" fontAlgn="base"/>
                      <a:r>
                        <a:rPr lang="en-US" sz="1200" b="0" i="0">
                          <a:effectLst/>
                          <a:latin typeface="Calibri" panose="020F0502020204030204" pitchFamily="34" charset="0"/>
                        </a:rPr>
                        <a:t> </a:t>
                      </a:r>
                    </a:p>
                  </a:txBody>
                  <a:tcPr marL="82620" marR="82620" marT="41310" marB="41310">
                    <a:lnL w="9525" cap="flat" cmpd="sng" algn="ctr">
                      <a:solidFill>
                        <a:srgbClr val="500F6D"/>
                      </a:solidFill>
                      <a:prstDash val="solid"/>
                      <a:round/>
                      <a:headEnd type="none" w="med" len="med"/>
                      <a:tailEnd type="none" w="med" len="med"/>
                    </a:lnL>
                    <a:lnR w="9525" cap="flat" cmpd="sng" algn="ctr">
                      <a:solidFill>
                        <a:srgbClr val="500F6D"/>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500F6D"/>
                      </a:solidFill>
                      <a:prstDash val="solid"/>
                      <a:round/>
                      <a:headEnd type="none" w="med" len="med"/>
                      <a:tailEnd type="none" w="med" len="med"/>
                    </a:lnB>
                  </a:tcPr>
                </a:tc>
                <a:tc>
                  <a:txBody>
                    <a:bodyPr/>
                    <a:lstStyle/>
                    <a:p>
                      <a:pPr algn="ctr" rtl="0" fontAlgn="base"/>
                      <a:r>
                        <a:rPr lang="en-US" sz="1400" b="1" i="0" dirty="0">
                          <a:effectLst/>
                          <a:latin typeface="Calibri" panose="020F0502020204030204" pitchFamily="34" charset="0"/>
                        </a:rPr>
                        <a:t>School Planning Implications</a:t>
                      </a:r>
                      <a:r>
                        <a:rPr lang="en-US" sz="1400" b="0" i="0" dirty="0">
                          <a:effectLst/>
                          <a:latin typeface="Calibri" panose="020F0502020204030204" pitchFamily="34" charset="0"/>
                        </a:rPr>
                        <a:t> </a:t>
                      </a:r>
                      <a:endParaRPr lang="en-US" sz="2800" b="0" i="0" dirty="0">
                        <a:effectLst/>
                      </a:endParaRPr>
                    </a:p>
                  </a:txBody>
                  <a:tcPr marL="82620" marR="82620" marT="41310" marB="41310">
                    <a:lnL w="9525" cap="flat" cmpd="sng" algn="ctr">
                      <a:solidFill>
                        <a:srgbClr val="500F6D"/>
                      </a:solidFill>
                      <a:prstDash val="solid"/>
                      <a:round/>
                      <a:headEnd type="none" w="med" len="med"/>
                      <a:tailEnd type="none" w="med" len="med"/>
                    </a:lnL>
                    <a:lnR w="9525" cap="flat" cmpd="sng" algn="ctr">
                      <a:solidFill>
                        <a:srgbClr val="30166D"/>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30166D"/>
                      </a:solidFill>
                      <a:prstDash val="solid"/>
                      <a:round/>
                      <a:headEnd type="none" w="med" len="med"/>
                      <a:tailEnd type="none" w="med" len="med"/>
                    </a:lnB>
                  </a:tcPr>
                </a:tc>
                <a:tc>
                  <a:txBody>
                    <a:bodyPr/>
                    <a:lstStyle/>
                    <a:p>
                      <a:pPr algn="ctr" rtl="0" fontAlgn="base"/>
                      <a:r>
                        <a:rPr lang="en-US" sz="1400" b="1" i="0" dirty="0">
                          <a:effectLst/>
                          <a:latin typeface="Calibri" panose="020F0502020204030204" pitchFamily="34" charset="0"/>
                        </a:rPr>
                        <a:t>Progress Monitoring Implications</a:t>
                      </a:r>
                      <a:r>
                        <a:rPr lang="en-US" sz="1400" b="0" i="0" dirty="0">
                          <a:effectLst/>
                          <a:latin typeface="Calibri" panose="020F0502020204030204" pitchFamily="34" charset="0"/>
                        </a:rPr>
                        <a:t> </a:t>
                      </a:r>
                      <a:endParaRPr lang="en-US" sz="2800" b="0" i="0" dirty="0">
                        <a:effectLst/>
                      </a:endParaRPr>
                    </a:p>
                  </a:txBody>
                  <a:tcPr marL="82620" marR="82620" marT="41310" marB="41310">
                    <a:lnL w="9525" cap="flat" cmpd="sng" algn="ctr">
                      <a:solidFill>
                        <a:srgbClr val="30166D"/>
                      </a:solidFill>
                      <a:prstDash val="solid"/>
                      <a:round/>
                      <a:headEnd type="none" w="med" len="med"/>
                      <a:tailEnd type="none" w="med" len="med"/>
                    </a:lnL>
                    <a:lnR w="9525" cap="flat" cmpd="sng" algn="ctr">
                      <a:solidFill>
                        <a:srgbClr val="D0126D"/>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D0126D"/>
                      </a:solidFill>
                      <a:prstDash val="solid"/>
                      <a:round/>
                      <a:headEnd type="none" w="med" len="med"/>
                      <a:tailEnd type="none" w="med" len="med"/>
                    </a:lnB>
                  </a:tcPr>
                </a:tc>
                <a:extLst>
                  <a:ext uri="{0D108BD9-81ED-4DB2-BD59-A6C34878D82A}">
                    <a16:rowId xmlns:a16="http://schemas.microsoft.com/office/drawing/2014/main" val="10001"/>
                  </a:ext>
                </a:extLst>
              </a:tr>
              <a:tr h="1294385">
                <a:tc>
                  <a:txBody>
                    <a:bodyPr/>
                    <a:lstStyle/>
                    <a:p>
                      <a:pPr algn="ctr" rtl="0" fontAlgn="base"/>
                      <a:r>
                        <a:rPr lang="en-US" sz="1400" b="1" i="0">
                          <a:effectLst/>
                          <a:latin typeface="Calibri" panose="020F0502020204030204" pitchFamily="34" charset="0"/>
                        </a:rPr>
                        <a:t>Support on demand</a:t>
                      </a:r>
                      <a:r>
                        <a:rPr lang="en-US" sz="1400" b="0" i="0">
                          <a:effectLst/>
                          <a:latin typeface="Calibri" panose="020F0502020204030204" pitchFamily="34" charset="0"/>
                        </a:rPr>
                        <a:t> </a:t>
                      </a:r>
                      <a:endParaRPr lang="en-US" sz="2800" b="0" i="0">
                        <a:effectLst/>
                      </a:endParaRPr>
                    </a:p>
                  </a:txBody>
                  <a:tcPr marL="82620" marR="82620" marT="41310" marB="41310" anchor="ctr">
                    <a:lnL w="9525" cap="flat" cmpd="sng" algn="ctr">
                      <a:solidFill>
                        <a:srgbClr val="70136D"/>
                      </a:solidFill>
                      <a:prstDash val="solid"/>
                      <a:round/>
                      <a:headEnd type="none" w="med" len="med"/>
                      <a:tailEnd type="none" w="med" len="med"/>
                    </a:lnL>
                    <a:lnR w="9525" cap="flat" cmpd="sng" algn="ctr">
                      <a:solidFill>
                        <a:srgbClr val="70136D"/>
                      </a:solidFill>
                      <a:prstDash val="solid"/>
                      <a:round/>
                      <a:headEnd type="none" w="med" len="med"/>
                      <a:tailEnd type="none" w="med" len="med"/>
                    </a:lnR>
                    <a:lnT w="9525" cap="flat" cmpd="sng" algn="ctr">
                      <a:solidFill>
                        <a:srgbClr val="500F6D"/>
                      </a:solidFill>
                      <a:prstDash val="solid"/>
                      <a:round/>
                      <a:headEnd type="none" w="med" len="med"/>
                      <a:tailEnd type="none" w="med" len="med"/>
                    </a:lnT>
                    <a:lnB w="9525" cap="flat" cmpd="sng" algn="ctr">
                      <a:solidFill>
                        <a:srgbClr val="70136D"/>
                      </a:solidFill>
                      <a:prstDash val="solid"/>
                      <a:round/>
                      <a:headEnd type="none" w="med" len="med"/>
                      <a:tailEnd type="none" w="med" len="med"/>
                    </a:lnB>
                    <a:solidFill>
                      <a:srgbClr val="CCC0D9"/>
                    </a:solidFill>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Schools free to choose from all menu items. </a:t>
                      </a:r>
                    </a:p>
                    <a:p>
                      <a:pPr algn="l" rtl="0" fontAlgn="base">
                        <a:buFont typeface="Arial" panose="020B0604020202020204" pitchFamily="34" charset="0"/>
                        <a:buChar char="•"/>
                      </a:pPr>
                      <a:r>
                        <a:rPr lang="en-US" sz="1200" b="0" i="0" dirty="0">
                          <a:effectLst/>
                          <a:latin typeface="Calibri" panose="020F0502020204030204" pitchFamily="34" charset="0"/>
                        </a:rPr>
                        <a:t>School writes improvement plan. </a:t>
                      </a:r>
                    </a:p>
                    <a:p>
                      <a:pPr algn="l" rtl="0" fontAlgn="base">
                        <a:buFont typeface="Arial" panose="020B0604020202020204" pitchFamily="34" charset="0"/>
                        <a:buChar char="•"/>
                      </a:pPr>
                      <a:r>
                        <a:rPr lang="en-US" sz="1200" b="0" i="0" dirty="0">
                          <a:effectLst/>
                          <a:latin typeface="Calibri" panose="020F0502020204030204" pitchFamily="34" charset="0"/>
                        </a:rPr>
                        <a:t>Network / Central Office review of plan provided upon request. </a:t>
                      </a:r>
                    </a:p>
                  </a:txBody>
                  <a:tcPr marL="82620" marR="82620" marT="41310" marB="41310">
                    <a:lnL w="9525" cap="flat" cmpd="sng" algn="ctr">
                      <a:solidFill>
                        <a:srgbClr val="70136D"/>
                      </a:solidFill>
                      <a:prstDash val="solid"/>
                      <a:round/>
                      <a:headEnd type="none" w="med" len="med"/>
                      <a:tailEnd type="none" w="med" len="med"/>
                    </a:lnL>
                    <a:lnR w="9525" cap="flat" cmpd="sng" algn="ctr">
                      <a:solidFill>
                        <a:srgbClr val="B0106D"/>
                      </a:solidFill>
                      <a:prstDash val="solid"/>
                      <a:round/>
                      <a:headEnd type="none" w="med" len="med"/>
                      <a:tailEnd type="none" w="med" len="med"/>
                    </a:lnR>
                    <a:lnT w="9525" cap="flat" cmpd="sng" algn="ctr">
                      <a:solidFill>
                        <a:srgbClr val="30166D"/>
                      </a:solidFill>
                      <a:prstDash val="solid"/>
                      <a:round/>
                      <a:headEnd type="none" w="med" len="med"/>
                      <a:tailEnd type="none" w="med" len="med"/>
                    </a:lnT>
                    <a:lnB w="9525" cap="flat" cmpd="sng" algn="ctr">
                      <a:solidFill>
                        <a:srgbClr val="B0106D"/>
                      </a:solidFill>
                      <a:prstDash val="solid"/>
                      <a:round/>
                      <a:headEnd type="none" w="med" len="med"/>
                      <a:tailEnd type="none" w="med" len="med"/>
                    </a:lnB>
                  </a:tcPr>
                </a:tc>
                <a:tc>
                  <a:txBody>
                    <a:bodyPr/>
                    <a:lstStyle/>
                    <a:p>
                      <a:pPr algn="l" rtl="0" fontAlgn="base">
                        <a:buFont typeface="Arial" panose="020B0604020202020204" pitchFamily="34" charset="0"/>
                        <a:buChar char="•"/>
                      </a:pPr>
                      <a:r>
                        <a:rPr lang="en-US" sz="1200" b="0" i="0">
                          <a:effectLst/>
                          <a:latin typeface="Calibri" panose="020F0502020204030204" pitchFamily="34" charset="0"/>
                        </a:rPr>
                        <a:t>School monitors progress as described in plan. </a:t>
                      </a:r>
                    </a:p>
                    <a:p>
                      <a:pPr algn="l" rtl="0" fontAlgn="base">
                        <a:buFont typeface="Arial" panose="020B0604020202020204" pitchFamily="34" charset="0"/>
                        <a:buChar char="•"/>
                      </a:pPr>
                      <a:r>
                        <a:rPr lang="en-US" sz="1200" b="0" i="0">
                          <a:effectLst/>
                          <a:latin typeface="Calibri" panose="020F0502020204030204" pitchFamily="34" charset="0"/>
                        </a:rPr>
                        <a:t>School not required to provide quarterly updates to Networks / central office. </a:t>
                      </a:r>
                    </a:p>
                    <a:p>
                      <a:pPr algn="l" rtl="0" fontAlgn="base">
                        <a:buFont typeface="Arial" panose="020B0604020202020204" pitchFamily="34" charset="0"/>
                        <a:buChar char="•"/>
                      </a:pPr>
                      <a:r>
                        <a:rPr lang="en-US" sz="1200" b="0" i="0">
                          <a:effectLst/>
                          <a:latin typeface="Calibri" panose="020F0502020204030204" pitchFamily="34" charset="0"/>
                        </a:rPr>
                        <a:t>Networks / central office provides support on request </a:t>
                      </a:r>
                    </a:p>
                    <a:p>
                      <a:pPr algn="l" rtl="0" fontAlgn="base"/>
                      <a:r>
                        <a:rPr lang="en-US" sz="1200" b="0" i="0">
                          <a:effectLst/>
                          <a:latin typeface="Calibri" panose="020F0502020204030204" pitchFamily="34" charset="0"/>
                        </a:rPr>
                        <a:t> </a:t>
                      </a:r>
                      <a:endParaRPr lang="en-US" sz="2400" b="0" i="0">
                        <a:effectLst/>
                      </a:endParaRPr>
                    </a:p>
                  </a:txBody>
                  <a:tcPr marL="82620" marR="82620" marT="41310" marB="41310">
                    <a:lnL w="9525" cap="flat" cmpd="sng" algn="ctr">
                      <a:solidFill>
                        <a:srgbClr val="B0106D"/>
                      </a:solidFill>
                      <a:prstDash val="solid"/>
                      <a:round/>
                      <a:headEnd type="none" w="med" len="med"/>
                      <a:tailEnd type="none" w="med" len="med"/>
                    </a:lnL>
                    <a:lnR w="9525" cap="flat" cmpd="sng" algn="ctr">
                      <a:solidFill>
                        <a:srgbClr val="20DAFB"/>
                      </a:solidFill>
                      <a:prstDash val="solid"/>
                      <a:round/>
                      <a:headEnd type="none" w="med" len="med"/>
                      <a:tailEnd type="none" w="med" len="med"/>
                    </a:lnR>
                    <a:lnT w="9525" cap="flat" cmpd="sng" algn="ctr">
                      <a:solidFill>
                        <a:srgbClr val="D0126D"/>
                      </a:solidFill>
                      <a:prstDash val="solid"/>
                      <a:round/>
                      <a:headEnd type="none" w="med" len="med"/>
                      <a:tailEnd type="none" w="med" len="med"/>
                    </a:lnT>
                    <a:lnB w="9525" cap="flat" cmpd="sng" algn="ctr">
                      <a:solidFill>
                        <a:srgbClr val="20DAFB"/>
                      </a:solidFill>
                      <a:prstDash val="solid"/>
                      <a:round/>
                      <a:headEnd type="none" w="med" len="med"/>
                      <a:tailEnd type="none" w="med" len="med"/>
                    </a:lnB>
                  </a:tcPr>
                </a:tc>
                <a:extLst>
                  <a:ext uri="{0D108BD9-81ED-4DB2-BD59-A6C34878D82A}">
                    <a16:rowId xmlns:a16="http://schemas.microsoft.com/office/drawing/2014/main" val="10002"/>
                  </a:ext>
                </a:extLst>
              </a:tr>
              <a:tr h="1294385">
                <a:tc>
                  <a:txBody>
                    <a:bodyPr/>
                    <a:lstStyle/>
                    <a:p>
                      <a:pPr algn="ctr" rtl="0" fontAlgn="base"/>
                      <a:r>
                        <a:rPr lang="en-US" sz="1400" b="1" i="0">
                          <a:effectLst/>
                          <a:latin typeface="Calibri" panose="020F0502020204030204" pitchFamily="34" charset="0"/>
                        </a:rPr>
                        <a:t>Targeted supports</a:t>
                      </a:r>
                      <a:r>
                        <a:rPr lang="en-US" sz="1400" b="0" i="0">
                          <a:effectLst/>
                          <a:latin typeface="Calibri" panose="020F0502020204030204" pitchFamily="34" charset="0"/>
                        </a:rPr>
                        <a:t> </a:t>
                      </a:r>
                      <a:endParaRPr lang="en-US" sz="2800" b="0" i="0">
                        <a:effectLst/>
                      </a:endParaRPr>
                    </a:p>
                  </a:txBody>
                  <a:tcPr marL="82620" marR="82620" marT="41310" marB="41310" anchor="ctr">
                    <a:lnL w="9525" cap="flat" cmpd="sng" algn="ctr">
                      <a:solidFill>
                        <a:srgbClr val="20D6FB"/>
                      </a:solidFill>
                      <a:prstDash val="solid"/>
                      <a:round/>
                      <a:headEnd type="none" w="med" len="med"/>
                      <a:tailEnd type="none" w="med" len="med"/>
                    </a:lnL>
                    <a:lnR w="9525" cap="flat" cmpd="sng" algn="ctr">
                      <a:solidFill>
                        <a:srgbClr val="20D6FB"/>
                      </a:solidFill>
                      <a:prstDash val="solid"/>
                      <a:round/>
                      <a:headEnd type="none" w="med" len="med"/>
                      <a:tailEnd type="none" w="med" len="med"/>
                    </a:lnR>
                    <a:lnT w="9525" cap="flat" cmpd="sng" algn="ctr">
                      <a:solidFill>
                        <a:srgbClr val="70136D"/>
                      </a:solidFill>
                      <a:prstDash val="solid"/>
                      <a:round/>
                      <a:headEnd type="none" w="med" len="med"/>
                      <a:tailEnd type="none" w="med" len="med"/>
                    </a:lnT>
                    <a:lnB w="9525" cap="flat" cmpd="sng" algn="ctr">
                      <a:solidFill>
                        <a:srgbClr val="20D6FB"/>
                      </a:solidFill>
                      <a:prstDash val="solid"/>
                      <a:round/>
                      <a:headEnd type="none" w="med" len="med"/>
                      <a:tailEnd type="none" w="med" len="med"/>
                    </a:lnB>
                    <a:solidFill>
                      <a:srgbClr val="B6DDE8"/>
                    </a:solidFill>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Schools free to choose from all menu items. </a:t>
                      </a:r>
                    </a:p>
                    <a:p>
                      <a:pPr algn="l" rtl="0" fontAlgn="base">
                        <a:buFont typeface="Arial" panose="020B0604020202020204" pitchFamily="34" charset="0"/>
                        <a:buChar char="•"/>
                      </a:pPr>
                      <a:r>
                        <a:rPr lang="en-US" sz="1200" b="0" i="0" dirty="0">
                          <a:effectLst/>
                          <a:latin typeface="Calibri" panose="020F0502020204030204" pitchFamily="34" charset="0"/>
                        </a:rPr>
                        <a:t>School writes improvement plan. </a:t>
                      </a:r>
                    </a:p>
                    <a:p>
                      <a:pPr algn="l" rtl="0" fontAlgn="base">
                        <a:buFont typeface="Arial" panose="020B0604020202020204" pitchFamily="34" charset="0"/>
                        <a:buChar char="•"/>
                      </a:pPr>
                      <a:r>
                        <a:rPr lang="en-US" sz="1200" b="0" i="0" dirty="0">
                          <a:effectLst/>
                          <a:latin typeface="Calibri" panose="020F0502020204030204" pitchFamily="34" charset="0"/>
                        </a:rPr>
                        <a:t>Network / central office support provides feedback on plan related to areas school is identified as needing targeted support. </a:t>
                      </a:r>
                    </a:p>
                  </a:txBody>
                  <a:tcPr marL="82620" marR="82620" marT="41310" marB="41310">
                    <a:lnL w="9525" cap="flat" cmpd="sng" algn="ctr">
                      <a:solidFill>
                        <a:srgbClr val="20D6FB"/>
                      </a:solidFill>
                      <a:prstDash val="solid"/>
                      <a:round/>
                      <a:headEnd type="none" w="med" len="med"/>
                      <a:tailEnd type="none" w="med" len="med"/>
                    </a:lnL>
                    <a:lnR w="9525" cap="flat" cmpd="sng" algn="ctr">
                      <a:solidFill>
                        <a:srgbClr val="20D6FB"/>
                      </a:solidFill>
                      <a:prstDash val="solid"/>
                      <a:round/>
                      <a:headEnd type="none" w="med" len="med"/>
                      <a:tailEnd type="none" w="med" len="med"/>
                    </a:lnR>
                    <a:lnT w="9525" cap="flat" cmpd="sng" algn="ctr">
                      <a:solidFill>
                        <a:srgbClr val="B0106D"/>
                      </a:solidFill>
                      <a:prstDash val="solid"/>
                      <a:round/>
                      <a:headEnd type="none" w="med" len="med"/>
                      <a:tailEnd type="none" w="med" len="med"/>
                    </a:lnT>
                    <a:lnB w="9525" cap="flat" cmpd="sng" algn="ctr">
                      <a:solidFill>
                        <a:srgbClr val="20D6FB"/>
                      </a:solidFill>
                      <a:prstDash val="solid"/>
                      <a:round/>
                      <a:headEnd type="none" w="med" len="med"/>
                      <a:tailEnd type="none" w="med" len="med"/>
                    </a:lnB>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 monitors progress as described in plan. </a:t>
                      </a:r>
                    </a:p>
                    <a:p>
                      <a:pPr algn="l" rtl="0" fontAlgn="base">
                        <a:buFont typeface="Arial" panose="020B0604020202020204" pitchFamily="34" charset="0"/>
                        <a:buChar char="•"/>
                      </a:pPr>
                      <a:r>
                        <a:rPr lang="en-US" sz="1200" b="0" i="0" dirty="0">
                          <a:effectLst/>
                          <a:latin typeface="Calibri" panose="020F0502020204030204" pitchFamily="34" charset="0"/>
                        </a:rPr>
                        <a:t>School provides quarterly updates  to Network. </a:t>
                      </a:r>
                    </a:p>
                    <a:p>
                      <a:pPr algn="l" rtl="0" fontAlgn="base">
                        <a:buFont typeface="Arial" panose="020B0604020202020204" pitchFamily="34" charset="0"/>
                        <a:buChar char="•"/>
                      </a:pPr>
                      <a:r>
                        <a:rPr lang="en-US" sz="1200" b="0" i="0" dirty="0">
                          <a:effectLst/>
                          <a:latin typeface="Calibri" panose="020F0502020204030204" pitchFamily="34" charset="0"/>
                        </a:rPr>
                        <a:t>Network / central office provide support to address any issues in plan implementation. </a:t>
                      </a:r>
                    </a:p>
                    <a:p>
                      <a:pPr algn="l" rtl="0" fontAlgn="base"/>
                      <a:r>
                        <a:rPr lang="en-US" sz="1200" b="0" i="0" dirty="0">
                          <a:effectLst/>
                          <a:latin typeface="Calibri" panose="020F0502020204030204" pitchFamily="34" charset="0"/>
                        </a:rPr>
                        <a:t> </a:t>
                      </a:r>
                      <a:endParaRPr lang="en-US" sz="2400" b="0" i="0" dirty="0">
                        <a:effectLst/>
                      </a:endParaRPr>
                    </a:p>
                  </a:txBody>
                  <a:tcPr marL="82620" marR="82620" marT="41310" marB="41310">
                    <a:lnL w="9525" cap="flat" cmpd="sng" algn="ctr">
                      <a:solidFill>
                        <a:srgbClr val="20D6FB"/>
                      </a:solidFill>
                      <a:prstDash val="solid"/>
                      <a:round/>
                      <a:headEnd type="none" w="med" len="med"/>
                      <a:tailEnd type="none" w="med" len="med"/>
                    </a:lnL>
                    <a:lnR w="9525" cap="flat" cmpd="sng" algn="ctr">
                      <a:solidFill>
                        <a:srgbClr val="A0D8FB"/>
                      </a:solidFill>
                      <a:prstDash val="solid"/>
                      <a:round/>
                      <a:headEnd type="none" w="med" len="med"/>
                      <a:tailEnd type="none" w="med" len="med"/>
                    </a:lnR>
                    <a:lnT w="9525" cap="flat" cmpd="sng" algn="ctr">
                      <a:solidFill>
                        <a:srgbClr val="20DAFB"/>
                      </a:solidFill>
                      <a:prstDash val="solid"/>
                      <a:round/>
                      <a:headEnd type="none" w="med" len="med"/>
                      <a:tailEnd type="none" w="med" len="med"/>
                    </a:lnT>
                    <a:lnB w="9525" cap="flat" cmpd="sng" algn="ctr">
                      <a:solidFill>
                        <a:srgbClr val="A0D8FB"/>
                      </a:solidFill>
                      <a:prstDash val="solid"/>
                      <a:round/>
                      <a:headEnd type="none" w="med" len="med"/>
                      <a:tailEnd type="none" w="med" len="med"/>
                    </a:lnB>
                  </a:tcPr>
                </a:tc>
                <a:extLst>
                  <a:ext uri="{0D108BD9-81ED-4DB2-BD59-A6C34878D82A}">
                    <a16:rowId xmlns:a16="http://schemas.microsoft.com/office/drawing/2014/main" val="10003"/>
                  </a:ext>
                </a:extLst>
              </a:tr>
              <a:tr h="1294385">
                <a:tc>
                  <a:txBody>
                    <a:bodyPr/>
                    <a:lstStyle/>
                    <a:p>
                      <a:pPr algn="ctr" rtl="0" fontAlgn="base"/>
                      <a:r>
                        <a:rPr lang="en-US" sz="1400" b="1" i="0" dirty="0">
                          <a:effectLst/>
                          <a:latin typeface="Calibri" panose="020F0502020204030204" pitchFamily="34" charset="0"/>
                        </a:rPr>
                        <a:t>Intensive supports</a:t>
                      </a:r>
                      <a:r>
                        <a:rPr lang="en-US" sz="1400" b="0" i="0" dirty="0">
                          <a:effectLst/>
                          <a:latin typeface="Calibri" panose="020F0502020204030204" pitchFamily="34" charset="0"/>
                        </a:rPr>
                        <a:t> </a:t>
                      </a:r>
                      <a:endParaRPr lang="en-US" sz="2800" b="0" i="0" dirty="0">
                        <a:effectLst/>
                      </a:endParaRPr>
                    </a:p>
                  </a:txBody>
                  <a:tcPr marL="82620" marR="82620" marT="41310" marB="41310" anchor="ctr">
                    <a:lnL w="9525" cap="flat" cmpd="sng" algn="ctr">
                      <a:solidFill>
                        <a:srgbClr val="E0D4FB"/>
                      </a:solidFill>
                      <a:prstDash val="solid"/>
                      <a:round/>
                      <a:headEnd type="none" w="med" len="med"/>
                      <a:tailEnd type="none" w="med" len="med"/>
                    </a:lnL>
                    <a:lnR w="9525" cap="flat" cmpd="sng" algn="ctr">
                      <a:solidFill>
                        <a:srgbClr val="E0D4FB"/>
                      </a:solidFill>
                      <a:prstDash val="solid"/>
                      <a:round/>
                      <a:headEnd type="none" w="med" len="med"/>
                      <a:tailEnd type="none" w="med" len="med"/>
                    </a:lnR>
                    <a:lnT w="9525" cap="flat" cmpd="sng" algn="ctr">
                      <a:solidFill>
                        <a:srgbClr val="20D6FB"/>
                      </a:solidFill>
                      <a:prstDash val="solid"/>
                      <a:round/>
                      <a:headEnd type="none" w="med" len="med"/>
                      <a:tailEnd type="none" w="med" len="med"/>
                    </a:lnT>
                    <a:lnB w="9525" cap="flat" cmpd="sng" algn="ctr">
                      <a:solidFill>
                        <a:srgbClr val="E0D4FB"/>
                      </a:solidFill>
                      <a:prstDash val="solid"/>
                      <a:round/>
                      <a:headEnd type="none" w="med" len="med"/>
                      <a:tailEnd type="none" w="med" len="med"/>
                    </a:lnB>
                    <a:solidFill>
                      <a:srgbClr val="FBD4B4"/>
                    </a:solidFill>
                  </a:tcPr>
                </a:tc>
                <a:tc>
                  <a:txBody>
                    <a:bodyPr/>
                    <a:lstStyle/>
                    <a:p>
                      <a:pPr algn="l" rtl="0" fontAlgn="base">
                        <a:buFont typeface="Arial" panose="020B0604020202020204" pitchFamily="34" charset="0"/>
                        <a:buChar char="•"/>
                      </a:pPr>
                      <a:r>
                        <a:rPr lang="en-US" sz="1200" b="0" i="0" dirty="0">
                          <a:effectLst/>
                          <a:latin typeface="Calibri" panose="020F0502020204030204" pitchFamily="34" charset="0"/>
                        </a:rPr>
                        <a:t>Schools free to choose from all menu items. </a:t>
                      </a:r>
                    </a:p>
                    <a:p>
                      <a:pPr algn="l" rtl="0" fontAlgn="base">
                        <a:buFont typeface="Arial" panose="020B0604020202020204" pitchFamily="34" charset="0"/>
                        <a:buChar char="•"/>
                      </a:pPr>
                      <a:r>
                        <a:rPr lang="en-US" sz="1200" b="0" i="0" dirty="0">
                          <a:effectLst/>
                          <a:latin typeface="Calibri" panose="020F0502020204030204" pitchFamily="34" charset="0"/>
                        </a:rPr>
                        <a:t>Network / central office works with school leadership team to draft strategies related to domains that require intensive support. </a:t>
                      </a:r>
                    </a:p>
                  </a:txBody>
                  <a:tcPr marL="82620" marR="82620" marT="41310" marB="41310">
                    <a:lnL w="9525" cap="flat" cmpd="sng" algn="ctr">
                      <a:solidFill>
                        <a:srgbClr val="E0D4FB"/>
                      </a:solidFill>
                      <a:prstDash val="solid"/>
                      <a:round/>
                      <a:headEnd type="none" w="med" len="med"/>
                      <a:tailEnd type="none" w="med" len="med"/>
                    </a:lnL>
                    <a:lnR w="9525" cap="flat" cmpd="sng" algn="ctr">
                      <a:solidFill>
                        <a:srgbClr val="20DAFB"/>
                      </a:solidFill>
                      <a:prstDash val="solid"/>
                      <a:round/>
                      <a:headEnd type="none" w="med" len="med"/>
                      <a:tailEnd type="none" w="med" len="med"/>
                    </a:lnR>
                    <a:lnT w="9525" cap="flat" cmpd="sng" algn="ctr">
                      <a:solidFill>
                        <a:srgbClr val="20D6FB"/>
                      </a:solidFill>
                      <a:prstDash val="solid"/>
                      <a:round/>
                      <a:headEnd type="none" w="med" len="med"/>
                      <a:tailEnd type="none" w="med" len="med"/>
                    </a:lnT>
                    <a:lnB w="9525" cap="flat" cmpd="sng" algn="ctr">
                      <a:solidFill>
                        <a:srgbClr val="20DAFB"/>
                      </a:solidFill>
                      <a:prstDash val="solid"/>
                      <a:round/>
                      <a:headEnd type="none" w="med" len="med"/>
                      <a:tailEnd type="none" w="med" len="med"/>
                    </a:lnB>
                  </a:tcPr>
                </a:tc>
                <a:tc>
                  <a:txBody>
                    <a:bodyPr/>
                    <a:lstStyle/>
                    <a:p>
                      <a:pPr algn="l" rtl="0" fontAlgn="base">
                        <a:buFont typeface="Arial" panose="020B0604020202020204" pitchFamily="34" charset="0"/>
                        <a:buChar char="•"/>
                      </a:pPr>
                      <a:r>
                        <a:rPr lang="en-US" sz="1200" b="1" i="0" dirty="0">
                          <a:effectLst/>
                          <a:latin typeface="Calibri" panose="020F0502020204030204" pitchFamily="34" charset="0"/>
                        </a:rPr>
                        <a:t>School and network / central office monitors progress as described in plan. </a:t>
                      </a:r>
                    </a:p>
                    <a:p>
                      <a:pPr algn="l" rtl="0" fontAlgn="base">
                        <a:buFont typeface="Arial" panose="020B0604020202020204" pitchFamily="34" charset="0"/>
                        <a:buChar char="•"/>
                      </a:pPr>
                      <a:r>
                        <a:rPr lang="en-US" sz="1200" b="1" i="0" dirty="0">
                          <a:effectLst/>
                          <a:latin typeface="Calibri" panose="020F0502020204030204" pitchFamily="34" charset="0"/>
                        </a:rPr>
                        <a:t>School provides quarterly updates  to Network. </a:t>
                      </a:r>
                    </a:p>
                    <a:p>
                      <a:pPr algn="l" rtl="0" fontAlgn="base">
                        <a:buFont typeface="Arial" panose="020B0604020202020204" pitchFamily="34" charset="0"/>
                        <a:buChar char="•"/>
                      </a:pPr>
                      <a:r>
                        <a:rPr lang="en-US" sz="1200" b="1" i="0" dirty="0">
                          <a:effectLst/>
                          <a:latin typeface="Calibri" panose="020F0502020204030204" pitchFamily="34" charset="0"/>
                        </a:rPr>
                        <a:t>Network / central office provides regular assistance in addressing implementation issues. </a:t>
                      </a:r>
                    </a:p>
                    <a:p>
                      <a:pPr algn="l" rtl="0" fontAlgn="base"/>
                      <a:r>
                        <a:rPr lang="en-US" sz="1200" b="1" i="0" dirty="0">
                          <a:effectLst/>
                          <a:latin typeface="Calibri" panose="020F0502020204030204" pitchFamily="34" charset="0"/>
                        </a:rPr>
                        <a:t> </a:t>
                      </a:r>
                      <a:endParaRPr lang="en-US" sz="2400" b="1" i="0" dirty="0">
                        <a:effectLst/>
                      </a:endParaRPr>
                    </a:p>
                  </a:txBody>
                  <a:tcPr marL="82620" marR="82620" marT="41310" marB="41310">
                    <a:lnL w="9525" cap="flat" cmpd="sng" algn="ctr">
                      <a:solidFill>
                        <a:srgbClr val="20DAFB"/>
                      </a:solidFill>
                      <a:prstDash val="solid"/>
                      <a:round/>
                      <a:headEnd type="none" w="med" len="med"/>
                      <a:tailEnd type="none" w="med" len="med"/>
                    </a:lnL>
                    <a:lnR w="9525" cap="flat" cmpd="sng" algn="ctr">
                      <a:solidFill>
                        <a:srgbClr val="E0D7FB"/>
                      </a:solidFill>
                      <a:prstDash val="solid"/>
                      <a:round/>
                      <a:headEnd type="none" w="med" len="med"/>
                      <a:tailEnd type="none" w="med" len="med"/>
                    </a:lnR>
                    <a:lnT w="9525" cap="flat" cmpd="sng" algn="ctr">
                      <a:solidFill>
                        <a:srgbClr val="A0D8FB"/>
                      </a:solidFill>
                      <a:prstDash val="solid"/>
                      <a:round/>
                      <a:headEnd type="none" w="med" len="med"/>
                      <a:tailEnd type="none" w="med" len="med"/>
                    </a:lnT>
                    <a:lnB w="9525" cap="flat" cmpd="sng" algn="ctr">
                      <a:solidFill>
                        <a:srgbClr val="E0D7FB"/>
                      </a:solidFill>
                      <a:prstDash val="solid"/>
                      <a:round/>
                      <a:headEnd type="none" w="med" len="med"/>
                      <a:tailEnd type="none" w="med" len="med"/>
                    </a:lnB>
                    <a:solidFill>
                      <a:srgbClr val="FF0000"/>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39194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4032"/>
          </a:xfrm>
        </p:spPr>
        <p:txBody>
          <a:bodyPr/>
          <a:lstStyle/>
          <a:p>
            <a:r>
              <a:rPr lang="en-US" dirty="0"/>
              <a:t>School Summary Dashboard</a:t>
            </a:r>
          </a:p>
        </p:txBody>
      </p:sp>
      <p:sp>
        <p:nvSpPr>
          <p:cNvPr id="3" name="Content Placeholder 2"/>
          <p:cNvSpPr>
            <a:spLocks noGrp="1"/>
          </p:cNvSpPr>
          <p:nvPr>
            <p:ph idx="1"/>
          </p:nvPr>
        </p:nvSpPr>
        <p:spPr>
          <a:xfrm>
            <a:off x="838200" y="1079158"/>
            <a:ext cx="10515600" cy="5097805"/>
          </a:xfrm>
        </p:spPr>
        <p:txBody>
          <a:bodyPr/>
          <a:lstStyle/>
          <a:p>
            <a:r>
              <a:rPr lang="en-US" dirty="0"/>
              <a:t>Each network has its own set of sheets in the document. </a:t>
            </a:r>
          </a:p>
          <a:p>
            <a:r>
              <a:rPr lang="en-US" dirty="0"/>
              <a:t>First sheet shows raw data for all schools</a:t>
            </a:r>
          </a:p>
          <a:p>
            <a:pPr lvl="1"/>
            <a:r>
              <a:rPr lang="en-US" dirty="0"/>
              <a:t>Includes performance last year (OST 2019 report card), start of year performance (OST 2019 for students enrolled this year), NWEA Fall predictions, end of year goal, change from the start of the year, and standards categorizations.</a:t>
            </a:r>
          </a:p>
          <a:p>
            <a:r>
              <a:rPr lang="en-US" dirty="0"/>
              <a:t> Second sheet shows in a single row which areas need intensive support for a school.</a:t>
            </a:r>
          </a:p>
          <a:p>
            <a:pPr lvl="1"/>
            <a:r>
              <a:rPr lang="en-US" dirty="0"/>
              <a:t>Helps different content areas see what support is needed.</a:t>
            </a:r>
          </a:p>
          <a:p>
            <a:pPr lvl="1"/>
            <a:r>
              <a:rPr lang="en-US" dirty="0"/>
              <a:t>Helps coordinate efforts between areas.</a:t>
            </a:r>
          </a:p>
          <a:p>
            <a:pPr lvl="1"/>
            <a:endParaRPr lang="en-US" dirty="0"/>
          </a:p>
        </p:txBody>
      </p:sp>
    </p:spTree>
    <p:extLst>
      <p:ext uri="{BB962C8B-B14F-4D97-AF65-F5344CB8AC3E}">
        <p14:creationId xmlns:p14="http://schemas.microsoft.com/office/powerpoint/2010/main" val="3995710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4032"/>
          </a:xfrm>
        </p:spPr>
        <p:txBody>
          <a:bodyPr/>
          <a:lstStyle/>
          <a:p>
            <a:r>
              <a:rPr lang="en-US" dirty="0"/>
              <a:t>School Summary Dashboard: Protocol</a:t>
            </a:r>
          </a:p>
        </p:txBody>
      </p:sp>
      <p:sp>
        <p:nvSpPr>
          <p:cNvPr id="3" name="Content Placeholder 2"/>
          <p:cNvSpPr>
            <a:spLocks noGrp="1"/>
          </p:cNvSpPr>
          <p:nvPr>
            <p:ph idx="1"/>
          </p:nvPr>
        </p:nvSpPr>
        <p:spPr>
          <a:xfrm>
            <a:off x="838200" y="1079158"/>
            <a:ext cx="10515600" cy="5097805"/>
          </a:xfrm>
        </p:spPr>
        <p:txBody>
          <a:bodyPr>
            <a:normAutofit/>
          </a:bodyPr>
          <a:lstStyle/>
          <a:p>
            <a:r>
              <a:rPr lang="en-US" dirty="0"/>
              <a:t>Identify the schools in the network that need intensive support.</a:t>
            </a:r>
          </a:p>
          <a:p>
            <a:endParaRPr lang="en-US" dirty="0"/>
          </a:p>
          <a:p>
            <a:r>
              <a:rPr lang="en-US" dirty="0"/>
              <a:t>Add contextual knowledge (based on observations, AAP meetings, etc.) that would help explain what is happening at the building.</a:t>
            </a:r>
          </a:p>
          <a:p>
            <a:endParaRPr lang="en-US" dirty="0"/>
          </a:p>
        </p:txBody>
      </p:sp>
    </p:spTree>
    <p:extLst>
      <p:ext uri="{BB962C8B-B14F-4D97-AF65-F5344CB8AC3E}">
        <p14:creationId xmlns:p14="http://schemas.microsoft.com/office/powerpoint/2010/main" val="3503983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4032"/>
          </a:xfrm>
        </p:spPr>
        <p:txBody>
          <a:bodyPr/>
          <a:lstStyle/>
          <a:p>
            <a:r>
              <a:rPr lang="en-US" dirty="0"/>
              <a:t>School Summary Dashboard: Protocol</a:t>
            </a:r>
          </a:p>
        </p:txBody>
      </p:sp>
      <p:sp>
        <p:nvSpPr>
          <p:cNvPr id="3" name="Content Placeholder 2"/>
          <p:cNvSpPr>
            <a:spLocks noGrp="1"/>
          </p:cNvSpPr>
          <p:nvPr>
            <p:ph idx="1"/>
          </p:nvPr>
        </p:nvSpPr>
        <p:spPr>
          <a:xfrm>
            <a:off x="838200" y="1079158"/>
            <a:ext cx="10515600" cy="5097805"/>
          </a:xfrm>
        </p:spPr>
        <p:txBody>
          <a:bodyPr>
            <a:normAutofit lnSpcReduction="10000"/>
          </a:bodyPr>
          <a:lstStyle/>
          <a:p>
            <a:r>
              <a:rPr lang="en-US" dirty="0"/>
              <a:t>Begin to determine what supports exist and what additional supports are needed.</a:t>
            </a:r>
          </a:p>
          <a:p>
            <a:pPr lvl="1"/>
            <a:r>
              <a:rPr lang="en-US" dirty="0"/>
              <a:t>What did the school commit to in its AAP? Is it having trouble following through? How does its implementation data align with the student outcome data?</a:t>
            </a:r>
          </a:p>
          <a:p>
            <a:pPr lvl="1"/>
            <a:r>
              <a:rPr lang="en-US" dirty="0"/>
              <a:t>Use additional data (contextual and school outcome details) to determine what other supports might be needed.</a:t>
            </a:r>
          </a:p>
          <a:p>
            <a:pPr lvl="1"/>
            <a:r>
              <a:rPr lang="en-US" dirty="0"/>
              <a:t>Do supports need to be reallocated to better meet the identified needs?</a:t>
            </a:r>
          </a:p>
          <a:p>
            <a:pPr lvl="1"/>
            <a:r>
              <a:rPr lang="en-US" dirty="0"/>
              <a:t>Are there additional supports that should be provided to these identified schools?</a:t>
            </a:r>
          </a:p>
          <a:p>
            <a:pPr lvl="1"/>
            <a:r>
              <a:rPr lang="en-US" dirty="0"/>
              <a:t>What are realistic expectations in terms of capacity?</a:t>
            </a:r>
          </a:p>
          <a:p>
            <a:pPr lvl="1"/>
            <a:r>
              <a:rPr lang="en-US" dirty="0"/>
              <a:t>Who will be the point person for supporting the school and coordinating other supports? Network Leader? Action Team Coach? Executive Director?</a:t>
            </a:r>
          </a:p>
          <a:p>
            <a:pPr lvl="1"/>
            <a:r>
              <a:rPr lang="en-US" dirty="0"/>
              <a:t>Who will be providing the support?</a:t>
            </a:r>
          </a:p>
          <a:p>
            <a:endParaRPr lang="en-US" dirty="0"/>
          </a:p>
        </p:txBody>
      </p:sp>
    </p:spTree>
    <p:extLst>
      <p:ext uri="{BB962C8B-B14F-4D97-AF65-F5344CB8AC3E}">
        <p14:creationId xmlns:p14="http://schemas.microsoft.com/office/powerpoint/2010/main" val="178621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4032"/>
          </a:xfrm>
        </p:spPr>
        <p:txBody>
          <a:bodyPr/>
          <a:lstStyle/>
          <a:p>
            <a:r>
              <a:rPr lang="en-US" dirty="0"/>
              <a:t>School Detail Information</a:t>
            </a:r>
          </a:p>
        </p:txBody>
      </p:sp>
      <p:sp>
        <p:nvSpPr>
          <p:cNvPr id="3" name="Content Placeholder 2"/>
          <p:cNvSpPr>
            <a:spLocks noGrp="1"/>
          </p:cNvSpPr>
          <p:nvPr>
            <p:ph idx="1"/>
          </p:nvPr>
        </p:nvSpPr>
        <p:spPr>
          <a:xfrm>
            <a:off x="838200" y="1079158"/>
            <a:ext cx="10515600" cy="5097805"/>
          </a:xfrm>
        </p:spPr>
        <p:txBody>
          <a:bodyPr>
            <a:normAutofit lnSpcReduction="10000"/>
          </a:bodyPr>
          <a:lstStyle/>
          <a:p>
            <a:r>
              <a:rPr lang="en-US" dirty="0"/>
              <a:t>Every school has a specific data sheet showing performance index calculations, breakdowns by grade and content strand, and student level details.</a:t>
            </a:r>
          </a:p>
          <a:p>
            <a:r>
              <a:rPr lang="en-US" dirty="0"/>
              <a:t>Network and Central Office Supports:</a:t>
            </a:r>
          </a:p>
          <a:p>
            <a:pPr lvl="1"/>
            <a:r>
              <a:rPr lang="en-US" dirty="0"/>
              <a:t>Use this data to inform what support is needed.</a:t>
            </a:r>
          </a:p>
          <a:p>
            <a:pPr lvl="1"/>
            <a:r>
              <a:rPr lang="en-US" dirty="0"/>
              <a:t>Use this data in conversation with schools to push and check thinking on what the core issues are.</a:t>
            </a:r>
          </a:p>
          <a:p>
            <a:pPr lvl="1"/>
            <a:r>
              <a:rPr lang="en-US" dirty="0"/>
              <a:t>Use this data to check whether plan implementation is moving student outcomes.</a:t>
            </a:r>
          </a:p>
          <a:p>
            <a:r>
              <a:rPr lang="en-US" dirty="0"/>
              <a:t>School Leaders</a:t>
            </a:r>
          </a:p>
          <a:p>
            <a:pPr lvl="1"/>
            <a:r>
              <a:rPr lang="en-US" dirty="0"/>
              <a:t>Use the data to check progress on goals.</a:t>
            </a:r>
          </a:p>
          <a:p>
            <a:pPr lvl="1"/>
            <a:r>
              <a:rPr lang="en-US" dirty="0"/>
              <a:t>Use the data to check whether plan implementation is moving student outcomes.</a:t>
            </a:r>
          </a:p>
          <a:p>
            <a:pPr lvl="1"/>
            <a:r>
              <a:rPr lang="en-US" dirty="0"/>
              <a:t>Use the data with teachers to think through student level goals</a:t>
            </a:r>
          </a:p>
          <a:p>
            <a:endParaRPr lang="en-US" dirty="0"/>
          </a:p>
        </p:txBody>
      </p:sp>
    </p:spTree>
    <p:extLst>
      <p:ext uri="{BB962C8B-B14F-4D97-AF65-F5344CB8AC3E}">
        <p14:creationId xmlns:p14="http://schemas.microsoft.com/office/powerpoint/2010/main" val="3547855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Identify the Entry Point for Tier 3 Schools</a:t>
            </a:r>
          </a:p>
        </p:txBody>
      </p:sp>
      <p:sp>
        <p:nvSpPr>
          <p:cNvPr id="5" name="Content Placeholder 4"/>
          <p:cNvSpPr>
            <a:spLocks noGrp="1"/>
          </p:cNvSpPr>
          <p:nvPr>
            <p:ph idx="1"/>
          </p:nvPr>
        </p:nvSpPr>
        <p:spPr/>
        <p:txBody>
          <a:bodyPr/>
          <a:lstStyle/>
          <a:p>
            <a:r>
              <a:rPr lang="en-US" dirty="0"/>
              <a:t>Using the data and your contextual knowledge of buildings determine the entry point for support of our most critical need buildings</a:t>
            </a:r>
          </a:p>
          <a:p>
            <a:pPr marL="0" indent="0">
              <a:buNone/>
            </a:pPr>
            <a:endParaRPr lang="en-US" dirty="0"/>
          </a:p>
          <a:p>
            <a:r>
              <a:rPr lang="en-US" dirty="0"/>
              <a:t>Example: In one building every area needs intensive supports but the ELA and SPED PI are the lowest, additionally ELA is showing the most backwards movement. The entry point for improvement is likely ELA instruction. Does this fit in with what we contextually know about the building? If yes, then that is the entry point. If no, why not?</a:t>
            </a:r>
          </a:p>
        </p:txBody>
      </p:sp>
    </p:spTree>
    <p:extLst>
      <p:ext uri="{BB962C8B-B14F-4D97-AF65-F5344CB8AC3E}">
        <p14:creationId xmlns:p14="http://schemas.microsoft.com/office/powerpoint/2010/main" val="240685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Identify the Entry Point for Tier 3 Schools</a:t>
            </a:r>
          </a:p>
        </p:txBody>
      </p:sp>
      <p:sp>
        <p:nvSpPr>
          <p:cNvPr id="5" name="Content Placeholder 4"/>
          <p:cNvSpPr>
            <a:spLocks noGrp="1"/>
          </p:cNvSpPr>
          <p:nvPr>
            <p:ph idx="1"/>
          </p:nvPr>
        </p:nvSpPr>
        <p:spPr/>
        <p:txBody>
          <a:bodyPr/>
          <a:lstStyle/>
          <a:p>
            <a:r>
              <a:rPr lang="en-US" dirty="0"/>
              <a:t>In two groups determine the entry point for buildings and capture that on the sheet provided</a:t>
            </a:r>
          </a:p>
          <a:p>
            <a:pPr marL="0" indent="0">
              <a:buNone/>
            </a:pPr>
            <a:endParaRPr lang="en-US" dirty="0"/>
          </a:p>
          <a:p>
            <a:r>
              <a:rPr lang="en-US" dirty="0"/>
              <a:t>preK-8 Buildings: Andrew, Carina, </a:t>
            </a:r>
            <a:r>
              <a:rPr lang="en-US" dirty="0" err="1"/>
              <a:t>Allayna</a:t>
            </a:r>
            <a:r>
              <a:rPr lang="en-US" dirty="0"/>
              <a:t>, Paul, Nicole, Jose, Bill, 				Emily</a:t>
            </a:r>
          </a:p>
          <a:p>
            <a:endParaRPr lang="en-US" dirty="0"/>
          </a:p>
          <a:p>
            <a:r>
              <a:rPr lang="en-US" dirty="0"/>
              <a:t>High Schools: Lorenzo, Erin, Liz, Joe, Maria, Nick</a:t>
            </a:r>
          </a:p>
        </p:txBody>
      </p:sp>
    </p:spTree>
    <p:extLst>
      <p:ext uri="{BB962C8B-B14F-4D97-AF65-F5344CB8AC3E}">
        <p14:creationId xmlns:p14="http://schemas.microsoft.com/office/powerpoint/2010/main" val="165922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795922"/>
          </a:xfrm>
        </p:spPr>
        <p:txBody>
          <a:bodyPr>
            <a:normAutofit/>
          </a:bodyPr>
          <a:lstStyle/>
          <a:p>
            <a:r>
              <a:rPr lang="en-US" sz="3600" dirty="0"/>
              <a:t>Identify the Supports for Tier 3 Schools</a:t>
            </a:r>
          </a:p>
        </p:txBody>
      </p:sp>
      <p:sp>
        <p:nvSpPr>
          <p:cNvPr id="5" name="Content Placeholder 4"/>
          <p:cNvSpPr>
            <a:spLocks noGrp="1"/>
          </p:cNvSpPr>
          <p:nvPr>
            <p:ph idx="1"/>
          </p:nvPr>
        </p:nvSpPr>
        <p:spPr>
          <a:xfrm>
            <a:off x="838200" y="1461837"/>
            <a:ext cx="10515600" cy="4715126"/>
          </a:xfrm>
        </p:spPr>
        <p:txBody>
          <a:bodyPr>
            <a:normAutofit fontScale="85000" lnSpcReduction="20000"/>
          </a:bodyPr>
          <a:lstStyle/>
          <a:p>
            <a:pPr marL="0" indent="0">
              <a:buNone/>
            </a:pPr>
            <a:r>
              <a:rPr lang="en-US" dirty="0"/>
              <a:t>Now using those entry points determine what supporting activities would be appropriate given the identified entry points and who should be providing them. Things to think about:</a:t>
            </a:r>
          </a:p>
          <a:p>
            <a:pPr marL="0" indent="0">
              <a:buNone/>
            </a:pPr>
            <a:endParaRPr lang="en-US" dirty="0"/>
          </a:p>
          <a:p>
            <a:pPr lvl="1"/>
            <a:r>
              <a:rPr lang="en-US" dirty="0"/>
              <a:t>What did the school commit to in its AAP? Is it having trouble following through? How does its implementation data align with the student outcome data?</a:t>
            </a:r>
          </a:p>
          <a:p>
            <a:pPr lvl="1"/>
            <a:r>
              <a:rPr lang="en-US" dirty="0"/>
              <a:t>Do the supports be reallocated to better meet the identified needs?</a:t>
            </a:r>
          </a:p>
          <a:p>
            <a:pPr lvl="1"/>
            <a:r>
              <a:rPr lang="en-US" dirty="0"/>
              <a:t>Are there additional supports that should be provided to these identified schools?</a:t>
            </a:r>
          </a:p>
          <a:p>
            <a:pPr lvl="1"/>
            <a:r>
              <a:rPr lang="en-US" dirty="0"/>
              <a:t>What are realistic expectations in terms of capacity?</a:t>
            </a:r>
          </a:p>
          <a:p>
            <a:pPr lvl="1"/>
            <a:r>
              <a:rPr lang="en-US" dirty="0"/>
              <a:t>Who will be the point person for supporting the school and coordinating other supports? Network Leader? Action Team Coach? Executive Director?</a:t>
            </a:r>
          </a:p>
          <a:p>
            <a:pPr lvl="1"/>
            <a:r>
              <a:rPr lang="en-US" dirty="0"/>
              <a:t>Who will be providing the support?</a:t>
            </a:r>
          </a:p>
          <a:p>
            <a:pPr marL="457200" lvl="1" indent="0">
              <a:buNone/>
            </a:pPr>
            <a:endParaRPr lang="en-US" dirty="0"/>
          </a:p>
          <a:p>
            <a:pPr marL="457200" lvl="1" indent="0">
              <a:buNone/>
            </a:pPr>
            <a:endParaRPr lang="en-US" dirty="0"/>
          </a:p>
          <a:p>
            <a:pPr marL="0" indent="0">
              <a:buNone/>
            </a:pPr>
            <a:r>
              <a:rPr lang="en-US" dirty="0"/>
              <a:t>Consider not just what you can do but also your team (ATCs, BBs, Managers, other Partners, etc.)</a:t>
            </a:r>
          </a:p>
        </p:txBody>
      </p:sp>
    </p:spTree>
    <p:extLst>
      <p:ext uri="{BB962C8B-B14F-4D97-AF65-F5344CB8AC3E}">
        <p14:creationId xmlns:p14="http://schemas.microsoft.com/office/powerpoint/2010/main" val="194753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795922"/>
          </a:xfrm>
        </p:spPr>
        <p:txBody>
          <a:bodyPr>
            <a:normAutofit/>
          </a:bodyPr>
          <a:lstStyle/>
          <a:p>
            <a:r>
              <a:rPr lang="en-US" sz="3600" dirty="0"/>
              <a:t>Whole Group Share Back</a:t>
            </a:r>
          </a:p>
        </p:txBody>
      </p:sp>
      <p:sp>
        <p:nvSpPr>
          <p:cNvPr id="5" name="Content Placeholder 4"/>
          <p:cNvSpPr>
            <a:spLocks noGrp="1"/>
          </p:cNvSpPr>
          <p:nvPr>
            <p:ph idx="1"/>
          </p:nvPr>
        </p:nvSpPr>
        <p:spPr>
          <a:xfrm>
            <a:off x="838200" y="1461837"/>
            <a:ext cx="10515600" cy="4715126"/>
          </a:xfrm>
        </p:spPr>
        <p:txBody>
          <a:bodyPr>
            <a:normAutofit/>
          </a:bodyPr>
          <a:lstStyle/>
          <a:p>
            <a:r>
              <a:rPr lang="en-US" dirty="0"/>
              <a:t>What buildings and entry points did your group focus on?</a:t>
            </a:r>
          </a:p>
          <a:p>
            <a:endParaRPr lang="en-US" dirty="0"/>
          </a:p>
          <a:p>
            <a:r>
              <a:rPr lang="en-US" dirty="0"/>
              <a:t>What supports have you identified for those Tier 3 buildings?</a:t>
            </a:r>
          </a:p>
          <a:p>
            <a:pPr marL="0" indent="0">
              <a:buNone/>
            </a:pPr>
            <a:endParaRPr lang="en-US" dirty="0"/>
          </a:p>
          <a:p>
            <a:pPr marL="0" indent="0">
              <a:buNone/>
            </a:pPr>
            <a:r>
              <a:rPr lang="en-US" dirty="0"/>
              <a:t>Are there clarifying questions?</a:t>
            </a:r>
          </a:p>
          <a:p>
            <a:pPr marL="0" indent="0">
              <a:buNone/>
            </a:pPr>
            <a:endParaRPr lang="en-US" dirty="0"/>
          </a:p>
        </p:txBody>
      </p:sp>
    </p:spTree>
    <p:extLst>
      <p:ext uri="{BB962C8B-B14F-4D97-AF65-F5344CB8AC3E}">
        <p14:creationId xmlns:p14="http://schemas.microsoft.com/office/powerpoint/2010/main" val="3833557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795922"/>
          </a:xfrm>
        </p:spPr>
        <p:txBody>
          <a:bodyPr>
            <a:normAutofit/>
          </a:bodyPr>
          <a:lstStyle/>
          <a:p>
            <a:r>
              <a:rPr lang="en-US" sz="3600" dirty="0"/>
              <a:t>Determine Next Steps</a:t>
            </a:r>
          </a:p>
        </p:txBody>
      </p:sp>
      <p:sp>
        <p:nvSpPr>
          <p:cNvPr id="5" name="Content Placeholder 4"/>
          <p:cNvSpPr>
            <a:spLocks noGrp="1"/>
          </p:cNvSpPr>
          <p:nvPr>
            <p:ph idx="1"/>
          </p:nvPr>
        </p:nvSpPr>
        <p:spPr>
          <a:xfrm>
            <a:off x="838200" y="1461837"/>
            <a:ext cx="10515600" cy="4715126"/>
          </a:xfrm>
        </p:spPr>
        <p:txBody>
          <a:bodyPr>
            <a:normAutofit/>
          </a:bodyPr>
          <a:lstStyle/>
          <a:p>
            <a:pPr lvl="0"/>
            <a:r>
              <a:rPr lang="en-US" dirty="0"/>
              <a:t>How will this information be shared with teams?</a:t>
            </a:r>
          </a:p>
          <a:p>
            <a:pPr marL="0" lvl="0" indent="0">
              <a:buNone/>
            </a:pPr>
            <a:endParaRPr lang="en-US" dirty="0"/>
          </a:p>
          <a:p>
            <a:pPr lvl="0"/>
            <a:r>
              <a:rPr lang="en-US" dirty="0"/>
              <a:t>What steps will we take before we meet again on the 20</a:t>
            </a:r>
            <a:r>
              <a:rPr lang="en-US" baseline="30000" dirty="0"/>
              <a:t>th</a:t>
            </a:r>
            <a:r>
              <a:rPr lang="en-US" dirty="0"/>
              <a:t>?</a:t>
            </a:r>
          </a:p>
          <a:p>
            <a:pPr marL="0" lvl="0" indent="0">
              <a:buNone/>
            </a:pPr>
            <a:endParaRPr lang="en-US" dirty="0"/>
          </a:p>
          <a:p>
            <a:pPr lvl="0"/>
            <a:r>
              <a:rPr lang="en-US" dirty="0"/>
              <a:t>What is the expectation for schools to do with this data?</a:t>
            </a:r>
          </a:p>
          <a:p>
            <a:pPr lvl="0"/>
            <a:endParaRPr lang="en-US" dirty="0"/>
          </a:p>
          <a:p>
            <a:pPr marL="0" indent="0">
              <a:buNone/>
            </a:pPr>
            <a:endParaRPr lang="en-US" dirty="0"/>
          </a:p>
        </p:txBody>
      </p:sp>
    </p:spTree>
    <p:extLst>
      <p:ext uri="{BB962C8B-B14F-4D97-AF65-F5344CB8AC3E}">
        <p14:creationId xmlns:p14="http://schemas.microsoft.com/office/powerpoint/2010/main" val="672882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91</TotalTime>
  <Words>1570</Words>
  <Application>Microsoft Office PowerPoint</Application>
  <PresentationFormat>Widescreen</PresentationFormat>
  <Paragraphs>197</Paragraphs>
  <Slides>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CAO Leadership Team Meeting: Identifying Supports </vt:lpstr>
      <vt:lpstr>PowerPoint Presentation</vt:lpstr>
      <vt:lpstr>School Summary Dashboard</vt:lpstr>
      <vt:lpstr>PowerPoint Presentation</vt:lpstr>
      <vt:lpstr>PowerPoint Presentation</vt:lpstr>
      <vt:lpstr>School Summary Dashboard</vt:lpstr>
      <vt:lpstr>School Summary Dashboard: Protocol</vt:lpstr>
      <vt:lpstr>School Summary Dashboard: Protocol</vt:lpstr>
      <vt:lpstr>School Detail Information</vt:lpstr>
      <vt:lpstr>Identify the Entry Point for Tier 3 Schools</vt:lpstr>
      <vt:lpstr>Identify the Entry Point for Tier 3 Schools</vt:lpstr>
      <vt:lpstr>Identify the Supports for Tier 3 Schools</vt:lpstr>
      <vt:lpstr>Whole Group Share Back</vt:lpstr>
      <vt:lpstr>Determine Next Steps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Identify the Entry Point for Tier 3 Schools</dc:title>
  <dc:creator>Perkins, Emily</dc:creator>
  <cp:lastModifiedBy>D'Amico, Nicholas</cp:lastModifiedBy>
  <cp:revision>6</cp:revision>
  <dcterms:created xsi:type="dcterms:W3CDTF">2019-11-06T11:40:24Z</dcterms:created>
  <dcterms:modified xsi:type="dcterms:W3CDTF">2019-11-06T13:17:14Z</dcterms:modified>
</cp:coreProperties>
</file>